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274" r:id="rId3"/>
    <p:sldId id="275" r:id="rId4"/>
    <p:sldId id="276" r:id="rId5"/>
    <p:sldId id="277" r:id="rId6"/>
    <p:sldId id="278" r:id="rId7"/>
    <p:sldId id="279" r:id="rId8"/>
    <p:sldId id="280" r:id="rId9"/>
    <p:sldId id="281" r:id="rId10"/>
    <p:sldId id="282" r:id="rId11"/>
    <p:sldId id="264" r:id="rId12"/>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C4C"/>
    <a:srgbClr val="4A773C"/>
    <a:srgbClr val="4F62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39" autoAdjust="0"/>
  </p:normalViewPr>
  <p:slideViewPr>
    <p:cSldViewPr snapToGrid="0" snapToObjects="1">
      <p:cViewPr varScale="1">
        <p:scale>
          <a:sx n="108" d="100"/>
          <a:sy n="108" d="100"/>
        </p:scale>
        <p:origin x="-7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lv-LV"/>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B77C2164-28AC-4A75-AE6F-B5B22976E7F8}" type="datetimeFigureOut">
              <a:rPr lang="lv-LV"/>
              <a:pPr>
                <a:defRPr/>
              </a:pPr>
              <a:t>2016.09.07.</a:t>
            </a:fld>
            <a:endParaRPr lang="lv-LV"/>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lv-LV"/>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C3420737-C0F6-443D-8E50-7BDF81D52384}" type="slidenum">
              <a:rPr lang="lv-LV"/>
              <a:pPr>
                <a:defRPr/>
              </a:pPr>
              <a:t>‹#›</a:t>
            </a:fld>
            <a:endParaRPr lang="lv-LV"/>
          </a:p>
        </p:txBody>
      </p:sp>
    </p:spTree>
    <p:extLst>
      <p:ext uri="{BB962C8B-B14F-4D97-AF65-F5344CB8AC3E}">
        <p14:creationId xmlns:p14="http://schemas.microsoft.com/office/powerpoint/2010/main" val="2196361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1FFA8397-7E1F-4988-AE66-E92417CD25A0}" type="datetimeFigureOut">
              <a:rPr lang="lv-LV"/>
              <a:pPr>
                <a:defRPr/>
              </a:pPr>
              <a:t>2016.09.07.</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61DBF833-BD8A-44B0-AAF4-56448B11D415}" type="slidenum">
              <a:rPr lang="lv-LV" altLang="en-US"/>
              <a:pPr>
                <a:defRPr/>
              </a:pPr>
              <a:t>‹#›</a:t>
            </a:fld>
            <a:endParaRPr lang="lv-LV" altLang="en-US"/>
          </a:p>
        </p:txBody>
      </p:sp>
    </p:spTree>
    <p:extLst>
      <p:ext uri="{BB962C8B-B14F-4D97-AF65-F5344CB8AC3E}">
        <p14:creationId xmlns:p14="http://schemas.microsoft.com/office/powerpoint/2010/main" val="2342909924"/>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3003888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533E6D1D-6C86-46E1-89BD-4F8F98FC11FD}" type="slidenum">
              <a:rPr lang="en-US" altLang="en-US"/>
              <a:pPr>
                <a:defRPr/>
              </a:pPr>
              <a:t>‹#›</a:t>
            </a:fld>
            <a:endParaRPr lang="en-US" altLang="en-US"/>
          </a:p>
        </p:txBody>
      </p:sp>
    </p:spTree>
    <p:extLst>
      <p:ext uri="{BB962C8B-B14F-4D97-AF65-F5344CB8AC3E}">
        <p14:creationId xmlns:p14="http://schemas.microsoft.com/office/powerpoint/2010/main" val="1929617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EF23FED-B8C7-4B37-B191-900CEC1A53F5}" type="slidenum">
              <a:rPr lang="en-US" altLang="en-US"/>
              <a:pPr>
                <a:defRPr/>
              </a:pPr>
              <a:t>‹#›</a:t>
            </a:fld>
            <a:endParaRPr lang="en-US" altLang="en-US"/>
          </a:p>
        </p:txBody>
      </p:sp>
    </p:spTree>
    <p:extLst>
      <p:ext uri="{BB962C8B-B14F-4D97-AF65-F5344CB8AC3E}">
        <p14:creationId xmlns:p14="http://schemas.microsoft.com/office/powerpoint/2010/main" val="3511044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CB50B46-0682-43D4-B4A9-C9584BF9F065}" type="slidenum">
              <a:rPr lang="en-US" altLang="en-US"/>
              <a:pPr>
                <a:defRPr/>
              </a:pPr>
              <a:t>‹#›</a:t>
            </a:fld>
            <a:endParaRPr lang="en-US" altLang="en-US"/>
          </a:p>
        </p:txBody>
      </p:sp>
    </p:spTree>
    <p:extLst>
      <p:ext uri="{BB962C8B-B14F-4D97-AF65-F5344CB8AC3E}">
        <p14:creationId xmlns:p14="http://schemas.microsoft.com/office/powerpoint/2010/main" val="2029984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FE7BCDD5-A666-49BD-B1BA-B31E5AC01A37}" type="slidenum">
              <a:rPr lang="en-US" altLang="en-US"/>
              <a:pPr>
                <a:defRPr/>
              </a:pPr>
              <a:t>‹#›</a:t>
            </a:fld>
            <a:endParaRPr lang="en-US" altLang="en-US"/>
          </a:p>
        </p:txBody>
      </p:sp>
    </p:spTree>
    <p:extLst>
      <p:ext uri="{BB962C8B-B14F-4D97-AF65-F5344CB8AC3E}">
        <p14:creationId xmlns:p14="http://schemas.microsoft.com/office/powerpoint/2010/main" val="19746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1EDDBE4-B78A-4E36-B876-09E16DA91DE4}" type="slidenum">
              <a:rPr lang="en-US" altLang="en-US"/>
              <a:pPr>
                <a:defRPr/>
              </a:pPr>
              <a:t>‹#›</a:t>
            </a:fld>
            <a:endParaRPr lang="en-US" altLang="en-US"/>
          </a:p>
        </p:txBody>
      </p:sp>
    </p:spTree>
    <p:extLst>
      <p:ext uri="{BB962C8B-B14F-4D97-AF65-F5344CB8AC3E}">
        <p14:creationId xmlns:p14="http://schemas.microsoft.com/office/powerpoint/2010/main" val="3379803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9AE3765-5866-4F05-81DF-D8063C304555}" type="slidenum">
              <a:rPr lang="en-US" altLang="en-US"/>
              <a:pPr>
                <a:defRPr/>
              </a:pPr>
              <a:t>‹#›</a:t>
            </a:fld>
            <a:endParaRPr lang="en-US" altLang="en-US"/>
          </a:p>
        </p:txBody>
      </p:sp>
    </p:spTree>
    <p:extLst>
      <p:ext uri="{BB962C8B-B14F-4D97-AF65-F5344CB8AC3E}">
        <p14:creationId xmlns:p14="http://schemas.microsoft.com/office/powerpoint/2010/main" val="4237098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EA1EA38E-5265-4576-991E-2EA3C5C70768}" type="slidenum">
              <a:rPr lang="en-US" altLang="en-US"/>
              <a:pPr>
                <a:defRPr/>
              </a:pPr>
              <a:t>‹#›</a:t>
            </a:fld>
            <a:endParaRPr lang="en-US" altLang="en-US"/>
          </a:p>
        </p:txBody>
      </p:sp>
    </p:spTree>
    <p:extLst>
      <p:ext uri="{BB962C8B-B14F-4D97-AF65-F5344CB8AC3E}">
        <p14:creationId xmlns:p14="http://schemas.microsoft.com/office/powerpoint/2010/main" val="1174193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3001036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80351B69-D53E-4707-98EC-135F1369ED43}" type="datetime1">
              <a:rPr lang="en-US"/>
              <a:pPr>
                <a:defRPr/>
              </a:pPr>
              <a:t>9/7/2016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686FE087-D40A-404E-88BC-18AF827DB6C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
          <p:cNvSpPr txBox="1">
            <a:spLocks noChangeArrowheads="1"/>
          </p:cNvSpPr>
          <p:nvPr/>
        </p:nvSpPr>
        <p:spPr bwMode="auto">
          <a:xfrm>
            <a:off x="1569714" y="5319713"/>
            <a:ext cx="589821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lv-LV" altLang="lv-LV" sz="1400" b="1" dirty="0" smtClean="0">
                <a:latin typeface="Verdana" pitchFamily="34" charset="0"/>
              </a:rPr>
              <a:t>Jānis Bruņenieks</a:t>
            </a:r>
            <a:endParaRPr lang="lv-LV" altLang="lv-LV" sz="1400" b="1" dirty="0">
              <a:latin typeface="Verdana" pitchFamily="34" charset="0"/>
            </a:endParaRPr>
          </a:p>
          <a:p>
            <a:pPr algn="ctr"/>
            <a:r>
              <a:rPr lang="lv-LV" sz="1400" i="1" dirty="0" smtClean="0">
                <a:latin typeface="Verdana" panose="020B0604030504040204" pitchFamily="34" charset="0"/>
                <a:ea typeface="Verdana" panose="020B0604030504040204" pitchFamily="34" charset="0"/>
                <a:cs typeface="Verdana" panose="020B0604030504040204" pitchFamily="34" charset="0"/>
              </a:rPr>
              <a:t>Valsts reģionālās attīstības aģentūra</a:t>
            </a:r>
            <a:endParaRPr lang="ru-RU" sz="1400" i="1" dirty="0" smtClean="0">
              <a:latin typeface="Verdana" panose="020B0604030504040204" pitchFamily="34" charset="0"/>
              <a:ea typeface="Verdana" panose="020B0604030504040204" pitchFamily="34" charset="0"/>
              <a:cs typeface="Verdana" panose="020B0604030504040204" pitchFamily="34" charset="0"/>
            </a:endParaRPr>
          </a:p>
          <a:p>
            <a:pPr algn="ctr"/>
            <a:r>
              <a:rPr lang="lv-LV" altLang="lv-LV" sz="1400" i="1" dirty="0" smtClean="0">
                <a:latin typeface="Verdana" panose="020B0604030504040204" pitchFamily="34" charset="0"/>
                <a:ea typeface="Verdana" panose="020B0604030504040204" pitchFamily="34" charset="0"/>
                <a:cs typeface="Verdana" panose="020B0604030504040204" pitchFamily="34" charset="0"/>
              </a:rPr>
              <a:t>Reģionālās attīstības atbalsta departamenta vecākais statistiķis</a:t>
            </a:r>
            <a:endParaRPr lang="lv-LV" altLang="lv-LV" sz="1400" i="1" dirty="0">
              <a:latin typeface="Verdana" panose="020B0604030504040204" pitchFamily="34" charset="0"/>
              <a:ea typeface="Verdana" panose="020B0604030504040204" pitchFamily="34" charset="0"/>
              <a:cs typeface="Verdana" panose="020B0604030504040204" pitchFamily="34" charset="0"/>
            </a:endParaRPr>
          </a:p>
        </p:txBody>
      </p:sp>
      <p:sp>
        <p:nvSpPr>
          <p:cNvPr id="11267" name="TextBox 1"/>
          <p:cNvSpPr txBox="1">
            <a:spLocks noChangeArrowheads="1"/>
          </p:cNvSpPr>
          <p:nvPr/>
        </p:nvSpPr>
        <p:spPr bwMode="auto">
          <a:xfrm>
            <a:off x="3287713" y="6049963"/>
            <a:ext cx="21804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lv-LV" altLang="lv-LV" sz="1200" dirty="0" smtClean="0">
                <a:latin typeface="Verdana" pitchFamily="34" charset="0"/>
              </a:rPr>
              <a:t>2016. gada 9. septembris</a:t>
            </a:r>
            <a:endParaRPr lang="lv-LV" altLang="lv-LV" sz="1200" dirty="0">
              <a:latin typeface="Verdana" pitchFamily="34" charset="0"/>
            </a:endParaRPr>
          </a:p>
        </p:txBody>
      </p:sp>
      <p:sp>
        <p:nvSpPr>
          <p:cNvPr id="11268" name="TextBox 2"/>
          <p:cNvSpPr txBox="1">
            <a:spLocks noChangeArrowheads="1"/>
          </p:cNvSpPr>
          <p:nvPr/>
        </p:nvSpPr>
        <p:spPr bwMode="auto">
          <a:xfrm>
            <a:off x="809103" y="3325813"/>
            <a:ext cx="7954421"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lv-LV" sz="2800" b="1" dirty="0">
                <a:latin typeface="Verdana" panose="020B0604030504040204" pitchFamily="34" charset="0"/>
                <a:ea typeface="Verdana" panose="020B0604030504040204" pitchFamily="34" charset="0"/>
                <a:cs typeface="Verdana" panose="020B0604030504040204" pitchFamily="34" charset="0"/>
              </a:rPr>
              <a:t>Mācāmies salīdzinot: </a:t>
            </a:r>
            <a:endParaRPr lang="lv-LV" sz="2800" b="1" dirty="0" smtClean="0">
              <a:latin typeface="Verdana" panose="020B0604030504040204" pitchFamily="34" charset="0"/>
              <a:ea typeface="Verdana" panose="020B0604030504040204" pitchFamily="34" charset="0"/>
              <a:cs typeface="Verdana" panose="020B0604030504040204" pitchFamily="34" charset="0"/>
            </a:endParaRPr>
          </a:p>
          <a:p>
            <a:pPr algn="ctr"/>
            <a:r>
              <a:rPr lang="lv-LV" sz="2800" b="1" dirty="0" smtClean="0">
                <a:latin typeface="Verdana" panose="020B0604030504040204" pitchFamily="34" charset="0"/>
                <a:ea typeface="Verdana" panose="020B0604030504040204" pitchFamily="34" charset="0"/>
                <a:cs typeface="Verdana" panose="020B0604030504040204" pitchFamily="34" charset="0"/>
              </a:rPr>
              <a:t>Valsts </a:t>
            </a:r>
            <a:r>
              <a:rPr lang="lv-LV" sz="2800" b="1" dirty="0">
                <a:latin typeface="Verdana" panose="020B0604030504040204" pitchFamily="34" charset="0"/>
                <a:ea typeface="Verdana" panose="020B0604030504040204" pitchFamily="34" charset="0"/>
                <a:cs typeface="Verdana" panose="020B0604030504040204" pitchFamily="34" charset="0"/>
              </a:rPr>
              <a:t>reģionālās attīstības aģentūras </a:t>
            </a:r>
            <a:endParaRPr lang="lv-LV" sz="2800" b="1" dirty="0" smtClean="0">
              <a:latin typeface="Verdana" panose="020B0604030504040204" pitchFamily="34" charset="0"/>
              <a:ea typeface="Verdana" panose="020B0604030504040204" pitchFamily="34" charset="0"/>
              <a:cs typeface="Verdana" panose="020B0604030504040204" pitchFamily="34" charset="0"/>
            </a:endParaRPr>
          </a:p>
          <a:p>
            <a:pPr algn="ctr"/>
            <a:r>
              <a:rPr lang="lv-LV" sz="2800" b="1" dirty="0" smtClean="0">
                <a:latin typeface="Verdana" panose="020B0604030504040204" pitchFamily="34" charset="0"/>
                <a:ea typeface="Verdana" panose="020B0604030504040204" pitchFamily="34" charset="0"/>
                <a:cs typeface="Verdana" panose="020B0604030504040204" pitchFamily="34" charset="0"/>
              </a:rPr>
              <a:t>devums </a:t>
            </a:r>
            <a:r>
              <a:rPr lang="lv-LV" sz="2800" b="1" dirty="0">
                <a:latin typeface="Verdana" panose="020B0604030504040204" pitchFamily="34" charset="0"/>
                <a:ea typeface="Verdana" panose="020B0604030504040204" pitchFamily="34" charset="0"/>
                <a:cs typeface="Verdana" panose="020B0604030504040204" pitchFamily="34" charset="0"/>
              </a:rPr>
              <a:t>un ieguvumi</a:t>
            </a:r>
            <a:endParaRPr lang="lv-LV" altLang="lv-LV" sz="2800" b="1" dirty="0">
              <a:latin typeface="Verdana" pitchFamily="34" charset="0"/>
              <a:ea typeface="Verdana" panose="020B0604030504040204" pitchFamily="34" charset="0"/>
              <a:cs typeface="Verdana" panose="020B06040305040402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464" y="144464"/>
            <a:ext cx="1598612" cy="159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456669" y="1657351"/>
            <a:ext cx="3372381" cy="1531975"/>
          </a:xfrm>
        </p:spPr>
        <p:txBody>
          <a:bodyPr>
            <a:noAutofit/>
          </a:bodyPr>
          <a:lstStyle/>
          <a:p>
            <a:pPr marL="285750" indent="-285750"/>
            <a:r>
              <a:rPr lang="lv-LV" altLang="lv-LV" sz="1600" dirty="0"/>
              <a:t>Investīciju vides pievilcības </a:t>
            </a:r>
            <a:r>
              <a:rPr lang="lv-LV" altLang="lv-LV" sz="1600" dirty="0" smtClean="0"/>
              <a:t>novērtējums:</a:t>
            </a:r>
            <a:br>
              <a:rPr lang="lv-LV" altLang="lv-LV" sz="1600" dirty="0" smtClean="0"/>
            </a:br>
            <a:r>
              <a:rPr lang="lv-LV" altLang="lv-LV" sz="1600" dirty="0" smtClean="0"/>
              <a:t>iekļautie rādītāji, faktoru un indikatoru svari kopējā novērtējumā</a:t>
            </a:r>
            <a:endParaRPr lang="lv-LV" sz="1600" dirty="0"/>
          </a:p>
        </p:txBody>
      </p:sp>
      <p:sp>
        <p:nvSpPr>
          <p:cNvPr id="13316" name="Text Placeholder 3"/>
          <p:cNvSpPr>
            <a:spLocks noGrp="1"/>
          </p:cNvSpPr>
          <p:nvPr>
            <p:ph type="body" sz="quarter" idx="10"/>
          </p:nvPr>
        </p:nvSpPr>
        <p:spPr/>
        <p:txBody>
          <a:bodyPr/>
          <a:lstStyle/>
          <a:p>
            <a:endParaRPr lang="lv-LV" altLang="lv-LV" smtClean="0"/>
          </a:p>
        </p:txBody>
      </p:sp>
      <p:sp>
        <p:nvSpPr>
          <p:cNvPr id="13317" name="Text Placeholder 4"/>
          <p:cNvSpPr>
            <a:spLocks noGrp="1"/>
          </p:cNvSpPr>
          <p:nvPr>
            <p:ph type="body" sz="quarter" idx="12"/>
          </p:nvPr>
        </p:nvSpPr>
        <p:spPr/>
        <p:txBody>
          <a:bodyPr/>
          <a:lstStyle/>
          <a:p>
            <a:endParaRPr lang="lv-LV" altLang="lv-LV" smtClean="0"/>
          </a:p>
        </p:txBody>
      </p:sp>
      <p:sp>
        <p:nvSpPr>
          <p:cNvPr id="1331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90EFDC-638E-4B4B-AC3F-C5A7D961A570}" type="slidenum">
              <a:rPr lang="en-US" altLang="en-US" smtClean="0"/>
              <a:pPr/>
              <a:t>10</a:t>
            </a:fld>
            <a:endParaRPr lang="en-US" altLang="en-US" smtClean="0"/>
          </a:p>
        </p:txBody>
      </p:sp>
      <p:sp>
        <p:nvSpPr>
          <p:cNvPr id="28" name="Straight Connector 4"/>
          <p:cNvSpPr/>
          <p:nvPr/>
        </p:nvSpPr>
        <p:spPr>
          <a:xfrm rot="10898944" flipH="1">
            <a:off x="5971771" y="3190488"/>
            <a:ext cx="82857" cy="1476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lv-LV" sz="500" kern="1200"/>
          </a:p>
        </p:txBody>
      </p:sp>
      <p:pic>
        <p:nvPicPr>
          <p:cNvPr id="4098" name="Picture 2"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1409" y="-9469"/>
            <a:ext cx="4747791" cy="7169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8457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ChangeArrowheads="1"/>
          </p:cNvSpPr>
          <p:nvPr/>
        </p:nvSpPr>
        <p:spPr bwMode="auto">
          <a:xfrm>
            <a:off x="1449388" y="5138738"/>
            <a:ext cx="6521450"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lv-LV" altLang="lv-LV" sz="1600" dirty="0" smtClean="0">
                <a:latin typeface="Calibri" pitchFamily="34" charset="0"/>
              </a:rPr>
              <a:t>Alberta iela 10, </a:t>
            </a:r>
            <a:r>
              <a:rPr lang="lv-LV" altLang="lv-LV" sz="1600" dirty="0">
                <a:latin typeface="Calibri" pitchFamily="34" charset="0"/>
              </a:rPr>
              <a:t>Rīga, LV-1010</a:t>
            </a:r>
          </a:p>
          <a:p>
            <a:pPr algn="ctr"/>
            <a:r>
              <a:rPr lang="lv-LV" altLang="lv-LV" sz="1600" dirty="0">
                <a:latin typeface="Calibri" pitchFamily="34" charset="0"/>
              </a:rPr>
              <a:t>Tel. 67079000</a:t>
            </a:r>
          </a:p>
          <a:p>
            <a:pPr algn="ctr"/>
            <a:r>
              <a:rPr lang="lv-LV" altLang="lv-LV" sz="1600" dirty="0">
                <a:latin typeface="Calibri" pitchFamily="34" charset="0"/>
              </a:rPr>
              <a:t>Fakss 67079001</a:t>
            </a:r>
          </a:p>
          <a:p>
            <a:pPr algn="ctr"/>
            <a:r>
              <a:rPr lang="lv-LV" altLang="lv-LV" sz="1600" dirty="0" err="1">
                <a:latin typeface="Calibri" pitchFamily="34" charset="0"/>
              </a:rPr>
              <a:t>pasts@vraa.gov.lv</a:t>
            </a:r>
            <a:endParaRPr lang="lv-LV" altLang="lv-LV" sz="1600" dirty="0">
              <a:latin typeface="Calibri" pitchFamily="34" charset="0"/>
            </a:endParaRPr>
          </a:p>
          <a:p>
            <a:pPr algn="ctr"/>
            <a:r>
              <a:rPr lang="lv-LV" altLang="lv-LV" sz="1600" dirty="0" err="1">
                <a:latin typeface="Calibri" pitchFamily="34" charset="0"/>
              </a:rPr>
              <a:t>www.vraa.gov.lv</a:t>
            </a:r>
            <a:endParaRPr lang="lv-LV" altLang="lv-LV" sz="1600" dirty="0">
              <a:latin typeface="Calibri" pitchFamily="34" charset="0"/>
            </a:endParaRPr>
          </a:p>
        </p:txBody>
      </p:sp>
      <p:sp>
        <p:nvSpPr>
          <p:cNvPr id="38915" name="TextBox 3"/>
          <p:cNvSpPr txBox="1">
            <a:spLocks noChangeArrowheads="1"/>
          </p:cNvSpPr>
          <p:nvPr/>
        </p:nvSpPr>
        <p:spPr bwMode="auto">
          <a:xfrm>
            <a:off x="3014663" y="3749675"/>
            <a:ext cx="33906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lv-LV" altLang="lv-LV" sz="2000" b="1" dirty="0" smtClean="0">
                <a:latin typeface="Verdana" pitchFamily="34" charset="0"/>
              </a:rPr>
              <a:t>Paldies par uzmanību!</a:t>
            </a:r>
            <a:endParaRPr lang="lv-LV" altLang="lv-LV" sz="2000" b="1" dirty="0">
              <a:latin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1874521" y="381001"/>
            <a:ext cx="7269480" cy="666750"/>
          </a:xfrm>
        </p:spPr>
        <p:txBody>
          <a:bodyPr>
            <a:noAutofit/>
          </a:bodyPr>
          <a:lstStyle/>
          <a:p>
            <a:r>
              <a:rPr lang="lv-LV" altLang="lv-LV" dirty="0" smtClean="0"/>
              <a:t>Galvenās VRAA aktivitātes projektā:</a:t>
            </a:r>
          </a:p>
        </p:txBody>
      </p:sp>
      <p:sp>
        <p:nvSpPr>
          <p:cNvPr id="13316" name="Text Placeholder 3"/>
          <p:cNvSpPr>
            <a:spLocks noGrp="1"/>
          </p:cNvSpPr>
          <p:nvPr>
            <p:ph type="body" sz="quarter" idx="10"/>
          </p:nvPr>
        </p:nvSpPr>
        <p:spPr/>
        <p:txBody>
          <a:bodyPr/>
          <a:lstStyle/>
          <a:p>
            <a:endParaRPr lang="lv-LV" altLang="lv-LV" smtClean="0"/>
          </a:p>
        </p:txBody>
      </p:sp>
      <p:sp>
        <p:nvSpPr>
          <p:cNvPr id="13317" name="Text Placeholder 4"/>
          <p:cNvSpPr>
            <a:spLocks noGrp="1"/>
          </p:cNvSpPr>
          <p:nvPr>
            <p:ph type="body" sz="quarter" idx="12"/>
          </p:nvPr>
        </p:nvSpPr>
        <p:spPr/>
        <p:txBody>
          <a:bodyPr/>
          <a:lstStyle/>
          <a:p>
            <a:endParaRPr lang="lv-LV" altLang="lv-LV" smtClean="0"/>
          </a:p>
        </p:txBody>
      </p:sp>
      <p:sp>
        <p:nvSpPr>
          <p:cNvPr id="1331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90EFDC-638E-4B4B-AC3F-C5A7D961A570}" type="slidenum">
              <a:rPr lang="en-US" altLang="en-US" smtClean="0"/>
              <a:pPr/>
              <a:t>2</a:t>
            </a:fld>
            <a:endParaRPr lang="en-US" altLang="en-US" smtClean="0"/>
          </a:p>
        </p:txBody>
      </p:sp>
      <p:sp>
        <p:nvSpPr>
          <p:cNvPr id="28" name="Straight Connector 4"/>
          <p:cNvSpPr/>
          <p:nvPr/>
        </p:nvSpPr>
        <p:spPr>
          <a:xfrm rot="10898944" flipH="1">
            <a:off x="5971771" y="3190488"/>
            <a:ext cx="82857" cy="1476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lv-LV" sz="500" kern="1200"/>
          </a:p>
        </p:txBody>
      </p:sp>
      <p:sp>
        <p:nvSpPr>
          <p:cNvPr id="2" name="TextBox 1"/>
          <p:cNvSpPr txBox="1"/>
          <p:nvPr/>
        </p:nvSpPr>
        <p:spPr>
          <a:xfrm>
            <a:off x="657226" y="2638425"/>
            <a:ext cx="7753350" cy="3170099"/>
          </a:xfrm>
          <a:prstGeom prst="rect">
            <a:avLst/>
          </a:prstGeom>
          <a:noFill/>
        </p:spPr>
        <p:txBody>
          <a:bodyPr wrap="square" rtlCol="0">
            <a:spAutoFit/>
          </a:bodyPr>
          <a:lstStyle/>
          <a:p>
            <a:pPr marL="285750" indent="-285750">
              <a:buFont typeface="Arial" panose="020B0604020202020204" pitchFamily="34" charset="0"/>
              <a:buChar char="•"/>
            </a:pPr>
            <a:r>
              <a:rPr lang="lv-LV" altLang="lv-LV" sz="2000" b="1" dirty="0">
                <a:latin typeface="Verdana" panose="020B0604030504040204" pitchFamily="34" charset="0"/>
                <a:ea typeface="Verdana" panose="020B0604030504040204" pitchFamily="34" charset="0"/>
                <a:cs typeface="Verdana" panose="020B0604030504040204" pitchFamily="34" charset="0"/>
              </a:rPr>
              <a:t>Datu nodošanas risinājums no Reģionālās attīstības indikatoru </a:t>
            </a:r>
            <a:r>
              <a:rPr lang="lv-LV" altLang="lv-LV" sz="2000" b="1" dirty="0" smtClean="0">
                <a:latin typeface="Verdana" panose="020B0604030504040204" pitchFamily="34" charset="0"/>
                <a:ea typeface="Verdana" panose="020B0604030504040204" pitchFamily="34" charset="0"/>
                <a:cs typeface="Verdana" panose="020B0604030504040204" pitchFamily="34" charset="0"/>
              </a:rPr>
              <a:t>moduļa</a:t>
            </a:r>
          </a:p>
          <a:p>
            <a:pPr marL="285750" indent="-285750">
              <a:buFont typeface="Arial" panose="020B0604020202020204" pitchFamily="34" charset="0"/>
              <a:buChar char="•"/>
            </a:pPr>
            <a:endParaRPr lang="lv-LV" altLang="lv-LV" sz="2000" b="1"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2000" b="1" dirty="0" smtClean="0">
                <a:latin typeface="Verdana" panose="020B0604030504040204" pitchFamily="34" charset="0"/>
                <a:ea typeface="Verdana" panose="020B0604030504040204" pitchFamily="34" charset="0"/>
                <a:cs typeface="Verdana" panose="020B0604030504040204" pitchFamily="34" charset="0"/>
              </a:rPr>
              <a:t>Teritorijās </a:t>
            </a:r>
            <a:r>
              <a:rPr lang="lv-LV" altLang="lv-LV" sz="2000" b="1" dirty="0">
                <a:latin typeface="Verdana" panose="020B0604030504040204" pitchFamily="34" charset="0"/>
                <a:ea typeface="Verdana" panose="020B0604030504040204" pitchFamily="34" charset="0"/>
                <a:cs typeface="Verdana" panose="020B0604030504040204" pitchFamily="34" charset="0"/>
              </a:rPr>
              <a:t>veikto ieguldījumu analīzes metode un </a:t>
            </a:r>
            <a:r>
              <a:rPr lang="lv-LV" altLang="lv-LV" sz="2000" b="1" dirty="0" smtClean="0">
                <a:latin typeface="Verdana" panose="020B0604030504040204" pitchFamily="34" charset="0"/>
                <a:ea typeface="Verdana" panose="020B0604030504040204" pitchFamily="34" charset="0"/>
                <a:cs typeface="Verdana" panose="020B0604030504040204" pitchFamily="34" charset="0"/>
              </a:rPr>
              <a:t>risinājums</a:t>
            </a:r>
          </a:p>
          <a:p>
            <a:pPr marL="285750" indent="-285750">
              <a:buFont typeface="Arial" panose="020B0604020202020204" pitchFamily="34" charset="0"/>
              <a:buChar char="•"/>
            </a:pPr>
            <a:endParaRPr lang="lv-LV" altLang="lv-LV" sz="2000" b="1"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2000" b="1" dirty="0" smtClean="0">
                <a:latin typeface="Verdana" panose="020B0604030504040204" pitchFamily="34" charset="0"/>
                <a:ea typeface="Verdana" panose="020B0604030504040204" pitchFamily="34" charset="0"/>
                <a:cs typeface="Verdana" panose="020B0604030504040204" pitchFamily="34" charset="0"/>
              </a:rPr>
              <a:t>Investīciju </a:t>
            </a:r>
            <a:r>
              <a:rPr lang="lv-LV" altLang="lv-LV" sz="2000" b="1" dirty="0">
                <a:latin typeface="Verdana" panose="020B0604030504040204" pitchFamily="34" charset="0"/>
                <a:ea typeface="Verdana" panose="020B0604030504040204" pitchFamily="34" charset="0"/>
                <a:cs typeface="Verdana" panose="020B0604030504040204" pitchFamily="34" charset="0"/>
              </a:rPr>
              <a:t>vides pievilcības </a:t>
            </a:r>
            <a:r>
              <a:rPr lang="lv-LV" altLang="lv-LV" sz="2000" b="1" dirty="0" smtClean="0">
                <a:latin typeface="Verdana" panose="020B0604030504040204" pitchFamily="34" charset="0"/>
                <a:ea typeface="Verdana" panose="020B0604030504040204" pitchFamily="34" charset="0"/>
                <a:cs typeface="Verdana" panose="020B0604030504040204" pitchFamily="34" charset="0"/>
              </a:rPr>
              <a:t>novērtējuma aprēķini</a:t>
            </a:r>
          </a:p>
          <a:p>
            <a:pPr marL="285750" indent="-285750">
              <a:buFont typeface="Arial" panose="020B0604020202020204" pitchFamily="34" charset="0"/>
              <a:buChar char="•"/>
            </a:pPr>
            <a:endParaRPr lang="lv-LV" sz="2000" b="1"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sz="2000" b="1" dirty="0" smtClean="0">
                <a:latin typeface="Verdana" panose="020B0604030504040204" pitchFamily="34" charset="0"/>
                <a:ea typeface="Verdana" panose="020B0604030504040204" pitchFamily="34" charset="0"/>
                <a:cs typeface="Verdana" panose="020B0604030504040204" pitchFamily="34" charset="0"/>
              </a:rPr>
              <a:t>Reģionālie semināri pašvaldību speciālistu apmācībai</a:t>
            </a:r>
            <a:endParaRPr lang="lv-LV" sz="2000" b="1"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1874521" y="381001"/>
            <a:ext cx="7269480" cy="666750"/>
          </a:xfrm>
        </p:spPr>
        <p:txBody>
          <a:bodyPr>
            <a:noAutofit/>
          </a:bodyPr>
          <a:lstStyle/>
          <a:p>
            <a:pPr marL="285750" indent="-285750"/>
            <a:r>
              <a:rPr lang="lv-LV" altLang="lv-LV" sz="2000" dirty="0"/>
              <a:t>Datu nodošanas risinājums no Reģionālās attīstības indikatoru </a:t>
            </a:r>
            <a:r>
              <a:rPr lang="lv-LV" altLang="lv-LV" sz="2000" dirty="0" smtClean="0"/>
              <a:t>moduļa (RAIM)</a:t>
            </a:r>
            <a:endParaRPr lang="lv-LV" altLang="lv-LV" sz="2000" dirty="0"/>
          </a:p>
        </p:txBody>
      </p:sp>
      <p:sp>
        <p:nvSpPr>
          <p:cNvPr id="13316" name="Text Placeholder 3"/>
          <p:cNvSpPr>
            <a:spLocks noGrp="1"/>
          </p:cNvSpPr>
          <p:nvPr>
            <p:ph type="body" sz="quarter" idx="10"/>
          </p:nvPr>
        </p:nvSpPr>
        <p:spPr/>
        <p:txBody>
          <a:bodyPr/>
          <a:lstStyle/>
          <a:p>
            <a:endParaRPr lang="lv-LV" altLang="lv-LV" smtClean="0"/>
          </a:p>
        </p:txBody>
      </p:sp>
      <p:sp>
        <p:nvSpPr>
          <p:cNvPr id="13317" name="Text Placeholder 4"/>
          <p:cNvSpPr>
            <a:spLocks noGrp="1"/>
          </p:cNvSpPr>
          <p:nvPr>
            <p:ph type="body" sz="quarter" idx="12"/>
          </p:nvPr>
        </p:nvSpPr>
        <p:spPr/>
        <p:txBody>
          <a:bodyPr/>
          <a:lstStyle/>
          <a:p>
            <a:endParaRPr lang="lv-LV" altLang="lv-LV" smtClean="0"/>
          </a:p>
        </p:txBody>
      </p:sp>
      <p:sp>
        <p:nvSpPr>
          <p:cNvPr id="1331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90EFDC-638E-4B4B-AC3F-C5A7D961A570}" type="slidenum">
              <a:rPr lang="en-US" altLang="en-US" smtClean="0"/>
              <a:pPr/>
              <a:t>3</a:t>
            </a:fld>
            <a:endParaRPr lang="en-US" altLang="en-US" smtClean="0"/>
          </a:p>
        </p:txBody>
      </p:sp>
      <p:sp>
        <p:nvSpPr>
          <p:cNvPr id="28" name="Straight Connector 4"/>
          <p:cNvSpPr/>
          <p:nvPr/>
        </p:nvSpPr>
        <p:spPr>
          <a:xfrm rot="10898944" flipH="1">
            <a:off x="5971771" y="3190488"/>
            <a:ext cx="82857" cy="1476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lv-LV" sz="500" kern="1200"/>
          </a:p>
        </p:txBody>
      </p:sp>
      <p:sp>
        <p:nvSpPr>
          <p:cNvPr id="2" name="TextBox 1"/>
          <p:cNvSpPr txBox="1"/>
          <p:nvPr/>
        </p:nvSpPr>
        <p:spPr>
          <a:xfrm>
            <a:off x="657226" y="1885950"/>
            <a:ext cx="7753350" cy="2862322"/>
          </a:xfrm>
          <a:prstGeom prst="rect">
            <a:avLst/>
          </a:prstGeom>
          <a:noFill/>
        </p:spPr>
        <p:txBody>
          <a:bodyPr wrap="square" rtlCol="0">
            <a:spAutoFit/>
          </a:bodyPr>
          <a:lstStyle/>
          <a:p>
            <a:pPr marL="285750" indent="-285750">
              <a:buFont typeface="Arial" panose="020B0604020202020204" pitchFamily="34" charset="0"/>
              <a:buChar char="•"/>
            </a:pPr>
            <a:r>
              <a:rPr lang="lv-LV" altLang="lv-LV" sz="2000" b="1" dirty="0" smtClean="0">
                <a:latin typeface="Verdana" panose="020B0604030504040204" pitchFamily="34" charset="0"/>
                <a:ea typeface="Verdana" panose="020B0604030504040204" pitchFamily="34" charset="0"/>
                <a:cs typeface="Verdana" panose="020B0604030504040204" pitchFamily="34" charset="0"/>
              </a:rPr>
              <a:t>Primārais mērķis – nodrošināt visu veidu datu izgūšanu no RAIM uz LPS salīdzināmo datu bāzi (</a:t>
            </a:r>
            <a:r>
              <a:rPr lang="lv-LV" altLang="lv-LV" sz="2000" b="1" dirty="0" err="1" smtClean="0">
                <a:latin typeface="Verdana" panose="020B0604030504040204" pitchFamily="34" charset="0"/>
                <a:ea typeface="Verdana" panose="020B0604030504040204" pitchFamily="34" charset="0"/>
                <a:cs typeface="Verdana" panose="020B0604030504040204" pitchFamily="34" charset="0"/>
              </a:rPr>
              <a:t>Benchlearning</a:t>
            </a:r>
            <a:r>
              <a:rPr lang="lv-LV" altLang="lv-LV" sz="2000" b="1" dirty="0" smtClean="0">
                <a:latin typeface="Verdana" panose="020B0604030504040204" pitchFamily="34" charset="0"/>
                <a:ea typeface="Verdana" panose="020B0604030504040204" pitchFamily="34" charset="0"/>
                <a:cs typeface="Verdana" panose="020B0604030504040204" pitchFamily="34" charset="0"/>
              </a:rPr>
              <a:t> </a:t>
            </a:r>
            <a:r>
              <a:rPr lang="lv-LV" altLang="lv-LV" sz="2000" b="1" dirty="0" err="1" smtClean="0">
                <a:latin typeface="Verdana" panose="020B0604030504040204" pitchFamily="34" charset="0"/>
                <a:ea typeface="Verdana" panose="020B0604030504040204" pitchFamily="34" charset="0"/>
                <a:cs typeface="Verdana" panose="020B0604030504040204" pitchFamily="34" charset="0"/>
              </a:rPr>
              <a:t>Information</a:t>
            </a:r>
            <a:r>
              <a:rPr lang="lv-LV" altLang="lv-LV" sz="2000" b="1" dirty="0" smtClean="0">
                <a:latin typeface="Verdana" panose="020B0604030504040204" pitchFamily="34" charset="0"/>
                <a:ea typeface="Verdana" panose="020B0604030504040204" pitchFamily="34" charset="0"/>
                <a:cs typeface="Verdana" panose="020B0604030504040204" pitchFamily="34" charset="0"/>
              </a:rPr>
              <a:t> </a:t>
            </a:r>
            <a:r>
              <a:rPr lang="lv-LV" altLang="lv-LV" sz="2000" b="1" dirty="0" err="1" smtClean="0">
                <a:latin typeface="Verdana" panose="020B0604030504040204" pitchFamily="34" charset="0"/>
                <a:ea typeface="Verdana" panose="020B0604030504040204" pitchFamily="34" charset="0"/>
                <a:cs typeface="Verdana" panose="020B0604030504040204" pitchFamily="34" charset="0"/>
              </a:rPr>
              <a:t>System</a:t>
            </a:r>
            <a:r>
              <a:rPr lang="lv-LV" altLang="lv-LV" sz="2000" b="1" dirty="0" smtClean="0">
                <a:latin typeface="Verdana" panose="020B0604030504040204" pitchFamily="34" charset="0"/>
                <a:ea typeface="Verdana" panose="020B0604030504040204" pitchFamily="34" charset="0"/>
                <a:cs typeface="Verdana" panose="020B0604030504040204" pitchFamily="34" charset="0"/>
              </a:rPr>
              <a:t>, BLIS)</a:t>
            </a:r>
          </a:p>
          <a:p>
            <a:pPr marL="285750" indent="-285750">
              <a:buFont typeface="Arial" panose="020B0604020202020204" pitchFamily="34" charset="0"/>
              <a:buChar char="•"/>
            </a:pPr>
            <a:endParaRPr lang="lv-LV" altLang="lv-LV" sz="2000" b="1"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2000" b="1" dirty="0" smtClean="0">
                <a:latin typeface="Verdana" panose="020B0604030504040204" pitchFamily="34" charset="0"/>
                <a:ea typeface="Verdana" panose="020B0604030504040204" pitchFamily="34" charset="0"/>
                <a:cs typeface="Verdana" panose="020B0604030504040204" pitchFamily="34" charset="0"/>
              </a:rPr>
              <a:t>Līdztekus ir izveidots risinājums, kas atbalsta ’atvērto datu’ (</a:t>
            </a:r>
            <a:r>
              <a:rPr lang="lv-LV" altLang="lv-LV" sz="2000" b="1" dirty="0" err="1" smtClean="0">
                <a:latin typeface="Verdana" panose="020B0604030504040204" pitchFamily="34" charset="0"/>
                <a:ea typeface="Verdana" panose="020B0604030504040204" pitchFamily="34" charset="0"/>
                <a:cs typeface="Verdana" panose="020B0604030504040204" pitchFamily="34" charset="0"/>
              </a:rPr>
              <a:t>Open</a:t>
            </a:r>
            <a:r>
              <a:rPr lang="lv-LV" altLang="lv-LV" sz="2000" b="1" dirty="0" smtClean="0">
                <a:latin typeface="Verdana" panose="020B0604030504040204" pitchFamily="34" charset="0"/>
                <a:ea typeface="Verdana" panose="020B0604030504040204" pitchFamily="34" charset="0"/>
                <a:cs typeface="Verdana" panose="020B0604030504040204" pitchFamily="34" charset="0"/>
              </a:rPr>
              <a:t> </a:t>
            </a:r>
            <a:r>
              <a:rPr lang="lv-LV" altLang="lv-LV" sz="2000" b="1" dirty="0" err="1" smtClean="0">
                <a:latin typeface="Verdana" panose="020B0604030504040204" pitchFamily="34" charset="0"/>
                <a:ea typeface="Verdana" panose="020B0604030504040204" pitchFamily="34" charset="0"/>
                <a:cs typeface="Verdana" panose="020B0604030504040204" pitchFamily="34" charset="0"/>
              </a:rPr>
              <a:t>Data</a:t>
            </a:r>
            <a:r>
              <a:rPr lang="lv-LV" altLang="lv-LV" sz="2000" b="1" dirty="0" smtClean="0">
                <a:latin typeface="Verdana" panose="020B0604030504040204" pitchFamily="34" charset="0"/>
                <a:ea typeface="Verdana" panose="020B0604030504040204" pitchFamily="34" charset="0"/>
                <a:cs typeface="Verdana" panose="020B0604030504040204" pitchFamily="34" charset="0"/>
              </a:rPr>
              <a:t>) pieeju un ES direktīvas par informācijas nodošanu </a:t>
            </a:r>
            <a:r>
              <a:rPr lang="lv-LV" altLang="lv-LV" sz="2000" b="1" dirty="0" err="1" smtClean="0">
                <a:latin typeface="Verdana" panose="020B0604030504040204" pitchFamily="34" charset="0"/>
                <a:ea typeface="Verdana" panose="020B0604030504040204" pitchFamily="34" charset="0"/>
                <a:cs typeface="Verdana" panose="020B0604030504040204" pitchFamily="34" charset="0"/>
              </a:rPr>
              <a:t>atkalizmantošanai</a:t>
            </a:r>
            <a:r>
              <a:rPr lang="lv-LV" altLang="lv-LV" sz="2000" b="1" dirty="0" smtClean="0">
                <a:latin typeface="Verdana" panose="020B0604030504040204" pitchFamily="34" charset="0"/>
                <a:ea typeface="Verdana" panose="020B0604030504040204" pitchFamily="34" charset="0"/>
                <a:cs typeface="Verdana" panose="020B0604030504040204" pitchFamily="34" charset="0"/>
              </a:rPr>
              <a:t> (2003/98/EC, 2013/37/EU), jeb </a:t>
            </a:r>
            <a:r>
              <a:rPr lang="lv-LV" altLang="lv-LV" sz="2000" b="1" i="1" dirty="0" smtClean="0">
                <a:latin typeface="Verdana" panose="020B0604030504040204" pitchFamily="34" charset="0"/>
                <a:ea typeface="Verdana" panose="020B0604030504040204" pitchFamily="34" charset="0"/>
                <a:cs typeface="Verdana" panose="020B0604030504040204" pitchFamily="34" charset="0"/>
              </a:rPr>
              <a:t>PSI</a:t>
            </a:r>
            <a:r>
              <a:rPr lang="lv-LV" altLang="lv-LV" sz="2000" b="1" dirty="0" smtClean="0">
                <a:latin typeface="Verdana" panose="020B0604030504040204" pitchFamily="34" charset="0"/>
                <a:ea typeface="Verdana" panose="020B0604030504040204" pitchFamily="34" charset="0"/>
                <a:cs typeface="Verdana" panose="020B0604030504040204" pitchFamily="34" charset="0"/>
              </a:rPr>
              <a:t> direktīvas principu ieviešanu</a:t>
            </a:r>
          </a:p>
        </p:txBody>
      </p:sp>
    </p:spTree>
    <p:extLst>
      <p:ext uri="{BB962C8B-B14F-4D97-AF65-F5344CB8AC3E}">
        <p14:creationId xmlns:p14="http://schemas.microsoft.com/office/powerpoint/2010/main" val="496698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1874521" y="381001"/>
            <a:ext cx="7269480" cy="666750"/>
          </a:xfrm>
        </p:spPr>
        <p:txBody>
          <a:bodyPr>
            <a:noAutofit/>
          </a:bodyPr>
          <a:lstStyle/>
          <a:p>
            <a:pPr marL="285750" indent="-285750"/>
            <a:r>
              <a:rPr lang="lv-LV" altLang="lv-LV" sz="2000" dirty="0"/>
              <a:t>Datu nodošanas risinājums no </a:t>
            </a:r>
            <a:r>
              <a:rPr lang="lv-LV" altLang="lv-LV" sz="2000" dirty="0" smtClean="0"/>
              <a:t>RAIM (II)</a:t>
            </a:r>
            <a:endParaRPr lang="lv-LV" altLang="lv-LV" sz="2000" dirty="0"/>
          </a:p>
        </p:txBody>
      </p:sp>
      <p:sp>
        <p:nvSpPr>
          <p:cNvPr id="13316" name="Text Placeholder 3"/>
          <p:cNvSpPr>
            <a:spLocks noGrp="1"/>
          </p:cNvSpPr>
          <p:nvPr>
            <p:ph type="body" sz="quarter" idx="10"/>
          </p:nvPr>
        </p:nvSpPr>
        <p:spPr/>
        <p:txBody>
          <a:bodyPr/>
          <a:lstStyle/>
          <a:p>
            <a:endParaRPr lang="lv-LV" altLang="lv-LV" smtClean="0"/>
          </a:p>
        </p:txBody>
      </p:sp>
      <p:sp>
        <p:nvSpPr>
          <p:cNvPr id="13317" name="Text Placeholder 4"/>
          <p:cNvSpPr>
            <a:spLocks noGrp="1"/>
          </p:cNvSpPr>
          <p:nvPr>
            <p:ph type="body" sz="quarter" idx="12"/>
          </p:nvPr>
        </p:nvSpPr>
        <p:spPr/>
        <p:txBody>
          <a:bodyPr/>
          <a:lstStyle/>
          <a:p>
            <a:endParaRPr lang="lv-LV" altLang="lv-LV" smtClean="0"/>
          </a:p>
        </p:txBody>
      </p:sp>
      <p:sp>
        <p:nvSpPr>
          <p:cNvPr id="1331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90EFDC-638E-4B4B-AC3F-C5A7D961A570}" type="slidenum">
              <a:rPr lang="en-US" altLang="en-US" smtClean="0"/>
              <a:pPr/>
              <a:t>4</a:t>
            </a:fld>
            <a:endParaRPr lang="en-US" altLang="en-US" smtClean="0"/>
          </a:p>
        </p:txBody>
      </p:sp>
      <p:sp>
        <p:nvSpPr>
          <p:cNvPr id="28" name="Straight Connector 4"/>
          <p:cNvSpPr/>
          <p:nvPr/>
        </p:nvSpPr>
        <p:spPr>
          <a:xfrm rot="10898944" flipH="1">
            <a:off x="5971771" y="3190488"/>
            <a:ext cx="82857" cy="1476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lv-LV" sz="500" kern="1200"/>
          </a:p>
        </p:txBody>
      </p:sp>
      <p:sp>
        <p:nvSpPr>
          <p:cNvPr id="2" name="TextBox 1"/>
          <p:cNvSpPr txBox="1"/>
          <p:nvPr/>
        </p:nvSpPr>
        <p:spPr>
          <a:xfrm>
            <a:off x="657226" y="1609725"/>
            <a:ext cx="7753350" cy="369332"/>
          </a:xfrm>
          <a:prstGeom prst="rect">
            <a:avLst/>
          </a:prstGeom>
          <a:noFill/>
        </p:spPr>
        <p:txBody>
          <a:bodyPr wrap="square" rtlCol="0">
            <a:spAutoFit/>
          </a:bodyPr>
          <a:lstStyle/>
          <a:p>
            <a:r>
              <a:rPr lang="lv-LV" altLang="lv-LV" sz="1800" dirty="0" smtClean="0">
                <a:latin typeface="Verdana" panose="020B0604030504040204" pitchFamily="34" charset="0"/>
                <a:ea typeface="Verdana" panose="020B0604030504040204" pitchFamily="34" charset="0"/>
                <a:cs typeface="Verdana" panose="020B0604030504040204" pitchFamily="34" charset="0"/>
              </a:rPr>
              <a:t>Piekļuve: RAIM &gt;&gt; Datu atlase &gt;&gt; ... Brīva pieeja datiem</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9620" y="2095500"/>
            <a:ext cx="6414595" cy="3771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786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1874521" y="381001"/>
            <a:ext cx="7269480" cy="666750"/>
          </a:xfrm>
        </p:spPr>
        <p:txBody>
          <a:bodyPr>
            <a:noAutofit/>
          </a:bodyPr>
          <a:lstStyle/>
          <a:p>
            <a:pPr marL="285750" indent="-285750"/>
            <a:r>
              <a:rPr lang="lv-LV" altLang="lv-LV" sz="2000" dirty="0"/>
              <a:t>Datu nodošanas risinājums no </a:t>
            </a:r>
            <a:r>
              <a:rPr lang="lv-LV" altLang="lv-LV" sz="2000" dirty="0" smtClean="0"/>
              <a:t>RAIM (III)</a:t>
            </a:r>
            <a:endParaRPr lang="lv-LV" altLang="lv-LV" sz="2000" dirty="0"/>
          </a:p>
        </p:txBody>
      </p:sp>
      <p:sp>
        <p:nvSpPr>
          <p:cNvPr id="13316" name="Text Placeholder 3"/>
          <p:cNvSpPr>
            <a:spLocks noGrp="1"/>
          </p:cNvSpPr>
          <p:nvPr>
            <p:ph type="body" sz="quarter" idx="10"/>
          </p:nvPr>
        </p:nvSpPr>
        <p:spPr/>
        <p:txBody>
          <a:bodyPr/>
          <a:lstStyle/>
          <a:p>
            <a:endParaRPr lang="lv-LV" altLang="lv-LV" smtClean="0"/>
          </a:p>
        </p:txBody>
      </p:sp>
      <p:sp>
        <p:nvSpPr>
          <p:cNvPr id="13317" name="Text Placeholder 4"/>
          <p:cNvSpPr>
            <a:spLocks noGrp="1"/>
          </p:cNvSpPr>
          <p:nvPr>
            <p:ph type="body" sz="quarter" idx="12"/>
          </p:nvPr>
        </p:nvSpPr>
        <p:spPr/>
        <p:txBody>
          <a:bodyPr/>
          <a:lstStyle/>
          <a:p>
            <a:endParaRPr lang="lv-LV" altLang="lv-LV" smtClean="0"/>
          </a:p>
        </p:txBody>
      </p:sp>
      <p:sp>
        <p:nvSpPr>
          <p:cNvPr id="1331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90EFDC-638E-4B4B-AC3F-C5A7D961A570}" type="slidenum">
              <a:rPr lang="en-US" altLang="en-US" smtClean="0"/>
              <a:pPr/>
              <a:t>5</a:t>
            </a:fld>
            <a:endParaRPr lang="en-US" altLang="en-US" smtClean="0"/>
          </a:p>
        </p:txBody>
      </p:sp>
      <p:sp>
        <p:nvSpPr>
          <p:cNvPr id="28" name="Straight Connector 4"/>
          <p:cNvSpPr/>
          <p:nvPr/>
        </p:nvSpPr>
        <p:spPr>
          <a:xfrm rot="10898944" flipH="1">
            <a:off x="5971771" y="3190488"/>
            <a:ext cx="82857" cy="1476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lv-LV" sz="500" kern="1200"/>
          </a:p>
        </p:txBody>
      </p:sp>
      <p:sp>
        <p:nvSpPr>
          <p:cNvPr id="2" name="TextBox 1"/>
          <p:cNvSpPr txBox="1"/>
          <p:nvPr/>
        </p:nvSpPr>
        <p:spPr>
          <a:xfrm>
            <a:off x="657226" y="1609725"/>
            <a:ext cx="7753350" cy="4247317"/>
          </a:xfrm>
          <a:prstGeom prst="rect">
            <a:avLst/>
          </a:prstGeom>
          <a:noFill/>
        </p:spPr>
        <p:txBody>
          <a:bodyPr wrap="square" rtlCol="0">
            <a:spAutoFit/>
          </a:bodyPr>
          <a:lstStyle/>
          <a:p>
            <a:pPr marL="285750" indent="-285750">
              <a:buFont typeface="Arial" panose="020B0604020202020204" pitchFamily="34" charset="0"/>
              <a:buChar char="•"/>
            </a:pPr>
            <a:r>
              <a:rPr lang="lv-LV" altLang="lv-LV" sz="1800" dirty="0" smtClean="0">
                <a:latin typeface="Verdana" panose="020B0604030504040204" pitchFamily="34" charset="0"/>
                <a:ea typeface="Verdana" panose="020B0604030504040204" pitchFamily="34" charset="0"/>
                <a:cs typeface="Verdana" panose="020B0604030504040204" pitchFamily="34" charset="0"/>
              </a:rPr>
              <a:t>Risinājums nodrošina piekļuvi visiem RAIM sistēmā iekļautajiem primārajiem datiem</a:t>
            </a:r>
          </a:p>
          <a:p>
            <a:pPr marL="285750" indent="-285750">
              <a:buFont typeface="Arial" panose="020B0604020202020204" pitchFamily="34" charset="0"/>
              <a:buChar char="•"/>
            </a:pPr>
            <a:endParaRPr lang="lv-LV" altLang="lv-LV" sz="18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1800" dirty="0" smtClean="0">
                <a:latin typeface="Verdana" panose="020B0604030504040204" pitchFamily="34" charset="0"/>
                <a:ea typeface="Verdana" panose="020B0604030504040204" pitchFamily="34" charset="0"/>
                <a:cs typeface="Verdana" panose="020B0604030504040204" pitchFamily="34" charset="0"/>
              </a:rPr>
              <a:t>Ir sniegta galvenā meta-informācija par datiem - datu lauki (metrikas), mērvienības, datu avoti, izmantotie atribūti</a:t>
            </a:r>
          </a:p>
          <a:p>
            <a:pPr marL="285750" indent="-285750">
              <a:buFont typeface="Arial" panose="020B0604020202020204" pitchFamily="34" charset="0"/>
              <a:buChar char="•"/>
            </a:pPr>
            <a:endParaRPr lang="lv-LV" altLang="lv-LV" sz="18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1800" dirty="0" smtClean="0">
                <a:latin typeface="Verdana" panose="020B0604030504040204" pitchFamily="34" charset="0"/>
                <a:ea typeface="Verdana" panose="020B0604030504040204" pitchFamily="34" charset="0"/>
                <a:cs typeface="Verdana" panose="020B0604030504040204" pitchFamily="34" charset="0"/>
              </a:rPr>
              <a:t>Pusgada laikā brīvas piekļuves (</a:t>
            </a:r>
            <a:r>
              <a:rPr lang="lv-LV" altLang="lv-LV" sz="1800" dirty="0" err="1" smtClean="0">
                <a:latin typeface="Verdana" panose="020B0604030504040204" pitchFamily="34" charset="0"/>
                <a:ea typeface="Verdana" panose="020B0604030504040204" pitchFamily="34" charset="0"/>
                <a:cs typeface="Verdana" panose="020B0604030504040204" pitchFamily="34" charset="0"/>
              </a:rPr>
              <a:t>lejuplādes</a:t>
            </a:r>
            <a:r>
              <a:rPr lang="lv-LV" altLang="lv-LV" sz="1800" dirty="0" smtClean="0">
                <a:latin typeface="Verdana" panose="020B0604030504040204" pitchFamily="34" charset="0"/>
                <a:ea typeface="Verdana" panose="020B0604030504040204" pitchFamily="34" charset="0"/>
                <a:cs typeface="Verdana" panose="020B0604030504040204" pitchFamily="34" charset="0"/>
              </a:rPr>
              <a:t>) iespēja ir izmantota ~ 300 reižu </a:t>
            </a:r>
          </a:p>
          <a:p>
            <a:pPr marL="285750" indent="-285750">
              <a:buFont typeface="Arial" panose="020B0604020202020204" pitchFamily="34" charset="0"/>
              <a:buChar char="•"/>
            </a:pPr>
            <a:endParaRPr lang="lv-LV" altLang="lv-LV" sz="18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1800" dirty="0" smtClean="0">
                <a:latin typeface="Verdana" panose="020B0604030504040204" pitchFamily="34" charset="0"/>
                <a:ea typeface="Verdana" panose="020B0604030504040204" pitchFamily="34" charset="0"/>
                <a:cs typeface="Verdana" panose="020B0604030504040204" pitchFamily="34" charset="0"/>
              </a:rPr>
              <a:t>Risinājums atbalsta visus plašāk pazīstamos datu formātus: </a:t>
            </a:r>
            <a:r>
              <a:rPr lang="lv-LV" altLang="lv-LV" sz="1800" dirty="0" err="1" smtClean="0">
                <a:latin typeface="Verdana" panose="020B0604030504040204" pitchFamily="34" charset="0"/>
                <a:ea typeface="Verdana" panose="020B0604030504040204" pitchFamily="34" charset="0"/>
                <a:cs typeface="Verdana" panose="020B0604030504040204" pitchFamily="34" charset="0"/>
              </a:rPr>
              <a:t>xls</a:t>
            </a:r>
            <a:r>
              <a:rPr lang="lv-LV" altLang="lv-LV" sz="1800" dirty="0" smtClean="0">
                <a:latin typeface="Verdana" panose="020B0604030504040204" pitchFamily="34" charset="0"/>
                <a:ea typeface="Verdana" panose="020B0604030504040204" pitchFamily="34" charset="0"/>
                <a:cs typeface="Verdana" panose="020B0604030504040204" pitchFamily="34" charset="0"/>
              </a:rPr>
              <a:t> (formatēts un neformatēts), </a:t>
            </a:r>
            <a:r>
              <a:rPr lang="lv-LV" altLang="lv-LV" sz="1800" dirty="0" err="1" smtClean="0">
                <a:latin typeface="Verdana" panose="020B0604030504040204" pitchFamily="34" charset="0"/>
                <a:ea typeface="Verdana" panose="020B0604030504040204" pitchFamily="34" charset="0"/>
                <a:cs typeface="Verdana" panose="020B0604030504040204" pitchFamily="34" charset="0"/>
              </a:rPr>
              <a:t>csv</a:t>
            </a:r>
            <a:r>
              <a:rPr lang="lv-LV" altLang="lv-LV" sz="1800" dirty="0" smtClean="0">
                <a:latin typeface="Verdana" panose="020B0604030504040204" pitchFamily="34" charset="0"/>
                <a:ea typeface="Verdana" panose="020B0604030504040204" pitchFamily="34" charset="0"/>
                <a:cs typeface="Verdana" panose="020B0604030504040204" pitchFamily="34" charset="0"/>
              </a:rPr>
              <a:t>, </a:t>
            </a:r>
            <a:r>
              <a:rPr lang="lv-LV" altLang="lv-LV" sz="1800" dirty="0" err="1" smtClean="0">
                <a:latin typeface="Verdana" panose="020B0604030504040204" pitchFamily="34" charset="0"/>
                <a:ea typeface="Verdana" panose="020B0604030504040204" pitchFamily="34" charset="0"/>
                <a:cs typeface="Verdana" panose="020B0604030504040204" pitchFamily="34" charset="0"/>
              </a:rPr>
              <a:t>txt</a:t>
            </a:r>
            <a:r>
              <a:rPr lang="lv-LV" altLang="lv-LV" sz="1800" dirty="0" smtClean="0">
                <a:latin typeface="Verdana" panose="020B0604030504040204" pitchFamily="34" charset="0"/>
                <a:ea typeface="Verdana" panose="020B0604030504040204" pitchFamily="34" charset="0"/>
                <a:cs typeface="Verdana" panose="020B0604030504040204" pitchFamily="34" charset="0"/>
              </a:rPr>
              <a:t>, html, </a:t>
            </a:r>
            <a:r>
              <a:rPr lang="lv-LV" altLang="lv-LV" sz="1800" dirty="0" err="1" smtClean="0">
                <a:latin typeface="Verdana" panose="020B0604030504040204" pitchFamily="34" charset="0"/>
                <a:ea typeface="Verdana" panose="020B0604030504040204" pitchFamily="34" charset="0"/>
                <a:cs typeface="Verdana" panose="020B0604030504040204" pitchFamily="34" charset="0"/>
              </a:rPr>
              <a:t>pdf</a:t>
            </a:r>
            <a:endParaRPr lang="lv-LV" altLang="lv-LV" sz="18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endParaRPr lang="lv-LV" altLang="lv-LV" sz="18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1800" dirty="0" smtClean="0">
                <a:latin typeface="Verdana" panose="020B0604030504040204" pitchFamily="34" charset="0"/>
                <a:ea typeface="Verdana" panose="020B0604030504040204" pitchFamily="34" charset="0"/>
                <a:cs typeface="Verdana" panose="020B0604030504040204" pitchFamily="34" charset="0"/>
              </a:rPr>
              <a:t>Risinājums </a:t>
            </a:r>
            <a:r>
              <a:rPr lang="lv-LV" altLang="lv-LV" sz="1800" dirty="0">
                <a:latin typeface="Verdana" panose="020B0604030504040204" pitchFamily="34" charset="0"/>
                <a:ea typeface="Verdana" panose="020B0604030504040204" pitchFamily="34" charset="0"/>
                <a:cs typeface="Verdana" panose="020B0604030504040204" pitchFamily="34" charset="0"/>
              </a:rPr>
              <a:t>ir ticis </a:t>
            </a:r>
            <a:r>
              <a:rPr lang="lv-LV" altLang="lv-LV" sz="1800" dirty="0" smtClean="0">
                <a:latin typeface="Verdana" panose="020B0604030504040204" pitchFamily="34" charset="0"/>
                <a:ea typeface="Verdana" panose="020B0604030504040204" pitchFamily="34" charset="0"/>
                <a:cs typeface="Verdana" panose="020B0604030504040204" pitchFamily="34" charset="0"/>
              </a:rPr>
              <a:t>iekļauts </a:t>
            </a:r>
            <a:r>
              <a:rPr lang="lv-LV" altLang="lv-LV" sz="1800" dirty="0">
                <a:latin typeface="Verdana" panose="020B0604030504040204" pitchFamily="34" charset="0"/>
                <a:ea typeface="Verdana" panose="020B0604030504040204" pitchFamily="34" charset="0"/>
                <a:cs typeface="Verdana" panose="020B0604030504040204" pitchFamily="34" charset="0"/>
              </a:rPr>
              <a:t>kā datu avots Eiropas savienības projektā SDI4Apps (http://sdi4apps.eu/ , </a:t>
            </a:r>
            <a:r>
              <a:rPr lang="lv-LV" altLang="lv-LV" sz="1800" dirty="0" err="1">
                <a:latin typeface="Verdana" panose="020B0604030504040204" pitchFamily="34" charset="0"/>
                <a:ea typeface="Verdana" panose="020B0604030504040204" pitchFamily="34" charset="0"/>
                <a:cs typeface="Verdana" panose="020B0604030504040204" pitchFamily="34" charset="0"/>
              </a:rPr>
              <a:t>Baltic</a:t>
            </a:r>
            <a:r>
              <a:rPr lang="lv-LV" altLang="lv-LV" sz="1800" dirty="0">
                <a:latin typeface="Verdana" panose="020B0604030504040204" pitchFamily="34" charset="0"/>
                <a:ea typeface="Verdana" panose="020B0604030504040204" pitchFamily="34" charset="0"/>
                <a:cs typeface="Verdana" panose="020B0604030504040204" pitchFamily="34" charset="0"/>
              </a:rPr>
              <a:t> </a:t>
            </a:r>
            <a:r>
              <a:rPr lang="lv-LV" altLang="lv-LV" sz="1800" dirty="0" err="1">
                <a:latin typeface="Verdana" panose="020B0604030504040204" pitchFamily="34" charset="0"/>
                <a:ea typeface="Verdana" panose="020B0604030504040204" pitchFamily="34" charset="0"/>
                <a:cs typeface="Verdana" panose="020B0604030504040204" pitchFamily="34" charset="0"/>
              </a:rPr>
              <a:t>Open</a:t>
            </a:r>
            <a:r>
              <a:rPr lang="lv-LV" altLang="lv-LV" sz="1800" dirty="0">
                <a:latin typeface="Verdana" panose="020B0604030504040204" pitchFamily="34" charset="0"/>
                <a:ea typeface="Verdana" panose="020B0604030504040204" pitchFamily="34" charset="0"/>
                <a:cs typeface="Verdana" panose="020B0604030504040204" pitchFamily="34" charset="0"/>
              </a:rPr>
              <a:t> (</a:t>
            </a:r>
            <a:r>
              <a:rPr lang="lv-LV" altLang="lv-LV" sz="1800" dirty="0" err="1">
                <a:latin typeface="Verdana" panose="020B0604030504040204" pitchFamily="34" charset="0"/>
                <a:ea typeface="Verdana" panose="020B0604030504040204" pitchFamily="34" charset="0"/>
                <a:cs typeface="Verdana" panose="020B0604030504040204" pitchFamily="34" charset="0"/>
              </a:rPr>
              <a:t>Geo</a:t>
            </a:r>
            <a:r>
              <a:rPr lang="lv-LV" altLang="lv-LV" sz="1800" dirty="0">
                <a:latin typeface="Verdana" panose="020B0604030504040204" pitchFamily="34" charset="0"/>
                <a:ea typeface="Verdana" panose="020B0604030504040204" pitchFamily="34" charset="0"/>
                <a:cs typeface="Verdana" panose="020B0604030504040204" pitchFamily="34" charset="0"/>
              </a:rPr>
              <a:t>) </a:t>
            </a:r>
            <a:r>
              <a:rPr lang="lv-LV" altLang="lv-LV" sz="1800" dirty="0" err="1">
                <a:latin typeface="Verdana" panose="020B0604030504040204" pitchFamily="34" charset="0"/>
                <a:ea typeface="Verdana" panose="020B0604030504040204" pitchFamily="34" charset="0"/>
                <a:cs typeface="Verdana" panose="020B0604030504040204" pitchFamily="34" charset="0"/>
              </a:rPr>
              <a:t>Data</a:t>
            </a:r>
            <a:r>
              <a:rPr lang="lv-LV" altLang="lv-LV" sz="1800" dirty="0">
                <a:latin typeface="Verdana" panose="020B0604030504040204" pitchFamily="34" charset="0"/>
                <a:ea typeface="Verdana" panose="020B0604030504040204" pitchFamily="34" charset="0"/>
                <a:cs typeface="Verdana" panose="020B0604030504040204" pitchFamily="34" charset="0"/>
              </a:rPr>
              <a:t> </a:t>
            </a:r>
            <a:r>
              <a:rPr lang="lv-LV" altLang="lv-LV" sz="1800" dirty="0" err="1">
                <a:latin typeface="Verdana" panose="020B0604030504040204" pitchFamily="34" charset="0"/>
                <a:ea typeface="Verdana" panose="020B0604030504040204" pitchFamily="34" charset="0"/>
                <a:cs typeface="Verdana" panose="020B0604030504040204" pitchFamily="34" charset="0"/>
              </a:rPr>
              <a:t>Hackathon</a:t>
            </a:r>
            <a:r>
              <a:rPr lang="lv-LV" altLang="lv-LV" sz="1800" dirty="0">
                <a:latin typeface="Verdana" panose="020B0604030504040204" pitchFamily="34" charset="0"/>
                <a:ea typeface="Verdana" panose="020B0604030504040204" pitchFamily="34" charset="0"/>
                <a:cs typeface="Verdana" panose="020B0604030504040204" pitchFamily="34" charset="0"/>
              </a:rPr>
              <a:t> 2016). </a:t>
            </a:r>
            <a:endParaRPr lang="lv-LV" altLang="lv-LV" sz="18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3065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1874521" y="381001"/>
            <a:ext cx="7269480" cy="666750"/>
          </a:xfrm>
        </p:spPr>
        <p:txBody>
          <a:bodyPr>
            <a:noAutofit/>
          </a:bodyPr>
          <a:lstStyle/>
          <a:p>
            <a:pPr marL="285750" indent="-285750"/>
            <a:r>
              <a:rPr lang="lv-LV" altLang="lv-LV" sz="2000" dirty="0"/>
              <a:t>Teritorijās veikto ieguldījumu analīzes </a:t>
            </a:r>
            <a:r>
              <a:rPr lang="lv-LV" altLang="lv-LV" sz="2000" dirty="0" smtClean="0"/>
              <a:t>metode</a:t>
            </a:r>
            <a:endParaRPr lang="lv-LV" altLang="lv-LV" sz="2000" dirty="0"/>
          </a:p>
        </p:txBody>
      </p:sp>
      <p:sp>
        <p:nvSpPr>
          <p:cNvPr id="13316" name="Text Placeholder 3"/>
          <p:cNvSpPr>
            <a:spLocks noGrp="1"/>
          </p:cNvSpPr>
          <p:nvPr>
            <p:ph type="body" sz="quarter" idx="10"/>
          </p:nvPr>
        </p:nvSpPr>
        <p:spPr/>
        <p:txBody>
          <a:bodyPr/>
          <a:lstStyle/>
          <a:p>
            <a:endParaRPr lang="lv-LV" altLang="lv-LV" smtClean="0"/>
          </a:p>
        </p:txBody>
      </p:sp>
      <p:sp>
        <p:nvSpPr>
          <p:cNvPr id="13317" name="Text Placeholder 4"/>
          <p:cNvSpPr>
            <a:spLocks noGrp="1"/>
          </p:cNvSpPr>
          <p:nvPr>
            <p:ph type="body" sz="quarter" idx="12"/>
          </p:nvPr>
        </p:nvSpPr>
        <p:spPr/>
        <p:txBody>
          <a:bodyPr/>
          <a:lstStyle/>
          <a:p>
            <a:endParaRPr lang="lv-LV" altLang="lv-LV" smtClean="0"/>
          </a:p>
        </p:txBody>
      </p:sp>
      <p:sp>
        <p:nvSpPr>
          <p:cNvPr id="1331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90EFDC-638E-4B4B-AC3F-C5A7D961A570}" type="slidenum">
              <a:rPr lang="en-US" altLang="en-US" smtClean="0"/>
              <a:pPr/>
              <a:t>6</a:t>
            </a:fld>
            <a:endParaRPr lang="en-US" altLang="en-US" smtClean="0"/>
          </a:p>
        </p:txBody>
      </p:sp>
      <p:sp>
        <p:nvSpPr>
          <p:cNvPr id="28" name="Straight Connector 4"/>
          <p:cNvSpPr/>
          <p:nvPr/>
        </p:nvSpPr>
        <p:spPr>
          <a:xfrm rot="10898944" flipH="1">
            <a:off x="5971771" y="3190488"/>
            <a:ext cx="82857" cy="1476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lv-LV" sz="500" kern="1200"/>
          </a:p>
        </p:txBody>
      </p:sp>
      <p:sp>
        <p:nvSpPr>
          <p:cNvPr id="2" name="TextBox 1"/>
          <p:cNvSpPr txBox="1"/>
          <p:nvPr/>
        </p:nvSpPr>
        <p:spPr>
          <a:xfrm>
            <a:off x="657226" y="1609725"/>
            <a:ext cx="7753350" cy="4124206"/>
          </a:xfrm>
          <a:prstGeom prst="rect">
            <a:avLst/>
          </a:prstGeom>
          <a:noFill/>
        </p:spPr>
        <p:txBody>
          <a:bodyPr wrap="square" rtlCol="0">
            <a:spAutoFit/>
          </a:bodyPr>
          <a:lstStyle/>
          <a:p>
            <a:pPr marL="285750" indent="-285750">
              <a:buFont typeface="Arial" panose="020B0604020202020204" pitchFamily="34" charset="0"/>
              <a:buChar char="•"/>
            </a:pPr>
            <a:r>
              <a:rPr lang="lv-LV" altLang="lv-LV" sz="1800" dirty="0" smtClean="0">
                <a:latin typeface="Verdana" panose="020B0604030504040204" pitchFamily="34" charset="0"/>
                <a:ea typeface="Verdana" panose="020B0604030504040204" pitchFamily="34" charset="0"/>
                <a:cs typeface="Verdana" panose="020B0604030504040204" pitchFamily="34" charset="0"/>
              </a:rPr>
              <a:t>Tiek </a:t>
            </a:r>
            <a:r>
              <a:rPr lang="lv-LV" altLang="lv-LV" sz="1800" dirty="0">
                <a:latin typeface="Verdana" panose="020B0604030504040204" pitchFamily="34" charset="0"/>
                <a:ea typeface="Verdana" panose="020B0604030504040204" pitchFamily="34" charset="0"/>
                <a:cs typeface="Verdana" panose="020B0604030504040204" pitchFamily="34" charset="0"/>
              </a:rPr>
              <a:t>izdalīti trīs projektu </a:t>
            </a:r>
            <a:r>
              <a:rPr lang="lv-LV" altLang="lv-LV" sz="1800" b="1" dirty="0">
                <a:latin typeface="Verdana" panose="020B0604030504040204" pitchFamily="34" charset="0"/>
                <a:ea typeface="Verdana" panose="020B0604030504040204" pitchFamily="34" charset="0"/>
                <a:cs typeface="Verdana" panose="020B0604030504040204" pitchFamily="34" charset="0"/>
              </a:rPr>
              <a:t>teritoriālās ietekmes līmeņi – vietējais, reģionālais un nacionālais</a:t>
            </a:r>
            <a:r>
              <a:rPr lang="lv-LV" altLang="lv-LV" sz="1800" dirty="0">
                <a:latin typeface="Verdana" panose="020B0604030504040204" pitchFamily="34" charset="0"/>
                <a:ea typeface="Verdana" panose="020B0604030504040204" pitchFamily="34" charset="0"/>
                <a:cs typeface="Verdana" panose="020B0604030504040204" pitchFamily="34" charset="0"/>
              </a:rPr>
              <a:t>. </a:t>
            </a:r>
            <a:endParaRPr lang="lv-LV" altLang="lv-LV" sz="18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endParaRPr lang="lv-LV" altLang="lv-LV" sz="16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Katram </a:t>
            </a:r>
            <a:r>
              <a:rPr lang="lv-LV" altLang="lv-LV" sz="1400" dirty="0">
                <a:latin typeface="Verdana" panose="020B0604030504040204" pitchFamily="34" charset="0"/>
                <a:ea typeface="Verdana" panose="020B0604030504040204" pitchFamily="34" charset="0"/>
                <a:cs typeface="Verdana" panose="020B0604030504040204" pitchFamily="34" charset="0"/>
              </a:rPr>
              <a:t>projektam, atkarībā no plānošanas perioda aktivitātes (apakšaktivitātes), kādā tas realizēts, viennozīmīgi tiek piešķirts kāds no ietekmes līmeņiem. </a:t>
            </a:r>
            <a:endParaRPr lang="lv-LV" altLang="lv-LV" sz="14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endParaRPr lang="lv-LV" altLang="lv-LV" sz="14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1400" dirty="0">
                <a:latin typeface="Verdana" panose="020B0604030504040204" pitchFamily="34" charset="0"/>
                <a:ea typeface="Verdana" panose="020B0604030504040204" pitchFamily="34" charset="0"/>
                <a:cs typeface="Verdana" panose="020B0604030504040204" pitchFamily="34" charset="0"/>
              </a:rPr>
              <a:t>Ja sistēma identificē, ka kādiem vietēja ietekmes līmeņa projektiem kā realizācijas vieta ir norādītas vairākas pašvaldības, kas ietilpst vienā plānošanas reģionā, tad ietekmes līmeņa pazīme šim projektam tiek paaugstināta uz ‘reģionālo’ un šie projekti kopā ar reģionālā ietekmes līmeņa projektiem tiek attiecināti uz attiecīgo plānošanas reģionu</a:t>
            </a:r>
            <a:r>
              <a:rPr lang="lv-LV" altLang="lv-LV" sz="1400" dirty="0" smtClean="0">
                <a:latin typeface="Verdana" panose="020B0604030504040204" pitchFamily="34" charset="0"/>
                <a:ea typeface="Verdana" panose="020B0604030504040204" pitchFamily="34" charset="0"/>
                <a:cs typeface="Verdana" panose="020B0604030504040204" pitchFamily="34" charset="0"/>
              </a:rPr>
              <a:t>.</a:t>
            </a:r>
          </a:p>
          <a:p>
            <a:pPr marL="285750" indent="-285750">
              <a:buFont typeface="Arial" panose="020B0604020202020204" pitchFamily="34" charset="0"/>
              <a:buChar char="•"/>
            </a:pPr>
            <a:endParaRPr lang="lv-LV" altLang="lv-LV" sz="14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1400" dirty="0">
                <a:latin typeface="Verdana" panose="020B0604030504040204" pitchFamily="34" charset="0"/>
                <a:ea typeface="Verdana" panose="020B0604030504040204" pitchFamily="34" charset="0"/>
                <a:cs typeface="Verdana" panose="020B0604030504040204" pitchFamily="34" charset="0"/>
              </a:rPr>
              <a:t>Savukārt, ja sistēma identificē jebkāda ietekmes līmeņa projektus, kuriem kā realizācijas vieta norādītas pašvaldības no dažādiem plānošanas reģioniem vai vairāki plānošanas reģioni, tad tiem ietekmes līmeņa pazīme tiek paaugstināta uz ‘nacionālo’ un šie projekti kopā ar nacionālas ietekmes līmeņa projektiem tiek attiecināti uz valsti kopumā.</a:t>
            </a:r>
            <a:endParaRPr lang="lv-LV" altLang="lv-LV" sz="14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200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1874521" y="381001"/>
            <a:ext cx="7269480" cy="666750"/>
          </a:xfrm>
        </p:spPr>
        <p:txBody>
          <a:bodyPr>
            <a:noAutofit/>
          </a:bodyPr>
          <a:lstStyle/>
          <a:p>
            <a:pPr marL="285750" indent="-285750"/>
            <a:r>
              <a:rPr lang="lv-LV" altLang="lv-LV" sz="1800" dirty="0"/>
              <a:t>Teritorijās veikto ieguldījumu analīzes </a:t>
            </a:r>
            <a:r>
              <a:rPr lang="lv-LV" altLang="lv-LV" sz="1800" dirty="0" smtClean="0"/>
              <a:t>metode (II)</a:t>
            </a:r>
            <a:endParaRPr lang="lv-LV" altLang="lv-LV" sz="1800" dirty="0"/>
          </a:p>
        </p:txBody>
      </p:sp>
      <p:sp>
        <p:nvSpPr>
          <p:cNvPr id="13316" name="Text Placeholder 3"/>
          <p:cNvSpPr>
            <a:spLocks noGrp="1"/>
          </p:cNvSpPr>
          <p:nvPr>
            <p:ph type="body" sz="quarter" idx="10"/>
          </p:nvPr>
        </p:nvSpPr>
        <p:spPr/>
        <p:txBody>
          <a:bodyPr/>
          <a:lstStyle/>
          <a:p>
            <a:endParaRPr lang="lv-LV" altLang="lv-LV" smtClean="0"/>
          </a:p>
        </p:txBody>
      </p:sp>
      <p:sp>
        <p:nvSpPr>
          <p:cNvPr id="13317" name="Text Placeholder 4"/>
          <p:cNvSpPr>
            <a:spLocks noGrp="1"/>
          </p:cNvSpPr>
          <p:nvPr>
            <p:ph type="body" sz="quarter" idx="12"/>
          </p:nvPr>
        </p:nvSpPr>
        <p:spPr/>
        <p:txBody>
          <a:bodyPr/>
          <a:lstStyle/>
          <a:p>
            <a:endParaRPr lang="lv-LV" altLang="lv-LV" smtClean="0"/>
          </a:p>
        </p:txBody>
      </p:sp>
      <p:sp>
        <p:nvSpPr>
          <p:cNvPr id="1331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90EFDC-638E-4B4B-AC3F-C5A7D961A570}" type="slidenum">
              <a:rPr lang="en-US" altLang="en-US" smtClean="0"/>
              <a:pPr/>
              <a:t>7</a:t>
            </a:fld>
            <a:endParaRPr lang="en-US" altLang="en-US" smtClean="0"/>
          </a:p>
        </p:txBody>
      </p:sp>
      <p:sp>
        <p:nvSpPr>
          <p:cNvPr id="28" name="Straight Connector 4"/>
          <p:cNvSpPr/>
          <p:nvPr/>
        </p:nvSpPr>
        <p:spPr>
          <a:xfrm rot="10898944" flipH="1">
            <a:off x="5971771" y="3190488"/>
            <a:ext cx="82857" cy="1476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lv-LV" sz="500" kern="1200"/>
          </a:p>
        </p:txBody>
      </p:sp>
      <p:sp>
        <p:nvSpPr>
          <p:cNvPr id="2" name="TextBox 1"/>
          <p:cNvSpPr txBox="1"/>
          <p:nvPr/>
        </p:nvSpPr>
        <p:spPr>
          <a:xfrm>
            <a:off x="657226" y="1609725"/>
            <a:ext cx="7753350" cy="4524315"/>
          </a:xfrm>
          <a:prstGeom prst="rect">
            <a:avLst/>
          </a:prstGeom>
          <a:noFill/>
        </p:spPr>
        <p:txBody>
          <a:bodyPr wrap="square" rtlCol="0">
            <a:spAutoFit/>
          </a:bodyPr>
          <a:lstStyle/>
          <a:p>
            <a:pPr marL="285750" indent="-285750">
              <a:buFont typeface="Arial" panose="020B0604020202020204" pitchFamily="34" charset="0"/>
              <a:buChar char="•"/>
            </a:pPr>
            <a:r>
              <a:rPr lang="lv-LV" altLang="lv-LV" sz="1600" dirty="0" smtClean="0">
                <a:latin typeface="Verdana" panose="020B0604030504040204" pitchFamily="34" charset="0"/>
                <a:ea typeface="Verdana" panose="020B0604030504040204" pitchFamily="34" charset="0"/>
                <a:cs typeface="Verdana" panose="020B0604030504040204" pitchFamily="34" charset="0"/>
              </a:rPr>
              <a:t>Ir definētas projektu </a:t>
            </a:r>
            <a:r>
              <a:rPr lang="lv-LV" altLang="lv-LV" sz="1600" b="1" dirty="0" smtClean="0">
                <a:latin typeface="Verdana" panose="020B0604030504040204" pitchFamily="34" charset="0"/>
                <a:ea typeface="Verdana" panose="020B0604030504040204" pitchFamily="34" charset="0"/>
                <a:cs typeface="Verdana" panose="020B0604030504040204" pitchFamily="34" charset="0"/>
              </a:rPr>
              <a:t>’ietekmes jomas’</a:t>
            </a:r>
            <a:r>
              <a:rPr lang="lv-LV" altLang="lv-LV" sz="1600" dirty="0" smtClean="0">
                <a:latin typeface="Verdana" panose="020B0604030504040204" pitchFamily="34" charset="0"/>
                <a:ea typeface="Verdana" panose="020B0604030504040204" pitchFamily="34" charset="0"/>
                <a:cs typeface="Verdana" panose="020B0604030504040204" pitchFamily="34" charset="0"/>
              </a:rPr>
              <a:t>:</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Energoefektivitāte</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Informācijas un komunikāciju tehnoloģijas</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Izglītība</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Kultūra un tūrisms</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Nodarbinātības veicināšana</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Pētniecība un attīstība</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Publiskā pārvalde</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Sociālā iekļaušana</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Transports</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Uzņēmējdarbības atbalsts</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Veselības aprūpe</a:t>
            </a:r>
          </a:p>
          <a:p>
            <a:pPr marL="754063" lvl="1" indent="-285750">
              <a:buFont typeface="Arial" panose="020B0604020202020204" pitchFamily="34" charset="0"/>
              <a:buChar char="•"/>
            </a:pPr>
            <a:r>
              <a:rPr lang="lv-LV" altLang="lv-LV" sz="1200" dirty="0" smtClean="0">
                <a:latin typeface="Verdana" panose="020B0604030504040204" pitchFamily="34" charset="0"/>
                <a:ea typeface="Verdana" panose="020B0604030504040204" pitchFamily="34" charset="0"/>
                <a:cs typeface="Verdana" panose="020B0604030504040204" pitchFamily="34" charset="0"/>
              </a:rPr>
              <a:t>Vides aizsardzība</a:t>
            </a:r>
          </a:p>
          <a:p>
            <a:pPr marL="285750" indent="-285750">
              <a:buFont typeface="Arial" panose="020B0604020202020204" pitchFamily="34" charset="0"/>
              <a:buChar char="•"/>
            </a:pPr>
            <a:endParaRPr lang="lv-LV" altLang="lv-LV" sz="16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1600" dirty="0" smtClean="0">
                <a:latin typeface="Verdana" panose="020B0604030504040204" pitchFamily="34" charset="0"/>
                <a:ea typeface="Verdana" panose="020B0604030504040204" pitchFamily="34" charset="0"/>
                <a:cs typeface="Verdana" panose="020B0604030504040204" pitchFamily="34" charset="0"/>
              </a:rPr>
              <a:t>Uz kādu no šīm jomām ir attiecināti gan iepriekšējā plānošanas periodā realizētie projekti (pēc atbilstošām aktivitātēm un apakšaktivitātēm), gan jaunā plānošanas perioda projekti (pēc specifiskajiem atbalsta mērķiem)</a:t>
            </a:r>
          </a:p>
          <a:p>
            <a:pPr marL="285750" indent="-285750">
              <a:buFont typeface="Arial" panose="020B0604020202020204" pitchFamily="34" charset="0"/>
              <a:buChar char="•"/>
            </a:pPr>
            <a:endParaRPr lang="lv-LV" altLang="lv-LV" sz="16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1600" dirty="0" smtClean="0">
                <a:latin typeface="Verdana" panose="020B0604030504040204" pitchFamily="34" charset="0"/>
                <a:ea typeface="Verdana" panose="020B0604030504040204" pitchFamily="34" charset="0"/>
                <a:cs typeface="Verdana" panose="020B0604030504040204" pitchFamily="34" charset="0"/>
              </a:rPr>
              <a:t>Metode ļauj veikt ieguldījumu analīzi </a:t>
            </a:r>
            <a:r>
              <a:rPr lang="lv-LV" altLang="lv-LV" sz="1600" dirty="0">
                <a:latin typeface="Verdana" panose="020B0604030504040204" pitchFamily="34" charset="0"/>
                <a:ea typeface="Verdana" panose="020B0604030504040204" pitchFamily="34" charset="0"/>
                <a:cs typeface="Verdana" panose="020B0604030504040204" pitchFamily="34" charset="0"/>
              </a:rPr>
              <a:t>’</a:t>
            </a:r>
            <a:r>
              <a:rPr lang="lv-LV" altLang="lv-LV" sz="1600" dirty="0" smtClean="0">
                <a:latin typeface="Verdana" panose="020B0604030504040204" pitchFamily="34" charset="0"/>
                <a:ea typeface="Verdana" panose="020B0604030504040204" pitchFamily="34" charset="0"/>
                <a:cs typeface="Verdana" panose="020B0604030504040204" pitchFamily="34" charset="0"/>
              </a:rPr>
              <a:t>pāri plānošanas periodiem’, tādējādi tā ir unikāla</a:t>
            </a:r>
          </a:p>
        </p:txBody>
      </p:sp>
    </p:spTree>
    <p:extLst>
      <p:ext uri="{BB962C8B-B14F-4D97-AF65-F5344CB8AC3E}">
        <p14:creationId xmlns:p14="http://schemas.microsoft.com/office/powerpoint/2010/main" val="1548791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1874521" y="381001"/>
            <a:ext cx="7269480" cy="666750"/>
          </a:xfrm>
        </p:spPr>
        <p:txBody>
          <a:bodyPr>
            <a:noAutofit/>
          </a:bodyPr>
          <a:lstStyle/>
          <a:p>
            <a:pPr marL="285750" indent="-285750"/>
            <a:r>
              <a:rPr lang="lv-LV" altLang="lv-LV" sz="1800" dirty="0"/>
              <a:t>Teritorijās veikto ieguldījumu analīzes </a:t>
            </a:r>
            <a:r>
              <a:rPr lang="lv-LV" altLang="lv-LV" sz="1800" dirty="0" smtClean="0"/>
              <a:t>risinājums</a:t>
            </a:r>
            <a:endParaRPr lang="lv-LV" altLang="lv-LV" sz="1800" dirty="0"/>
          </a:p>
        </p:txBody>
      </p:sp>
      <p:sp>
        <p:nvSpPr>
          <p:cNvPr id="13316" name="Text Placeholder 3"/>
          <p:cNvSpPr>
            <a:spLocks noGrp="1"/>
          </p:cNvSpPr>
          <p:nvPr>
            <p:ph type="body" sz="quarter" idx="10"/>
          </p:nvPr>
        </p:nvSpPr>
        <p:spPr/>
        <p:txBody>
          <a:bodyPr/>
          <a:lstStyle/>
          <a:p>
            <a:endParaRPr lang="lv-LV" altLang="lv-LV" smtClean="0"/>
          </a:p>
        </p:txBody>
      </p:sp>
      <p:sp>
        <p:nvSpPr>
          <p:cNvPr id="13317" name="Text Placeholder 4"/>
          <p:cNvSpPr>
            <a:spLocks noGrp="1"/>
          </p:cNvSpPr>
          <p:nvPr>
            <p:ph type="body" sz="quarter" idx="12"/>
          </p:nvPr>
        </p:nvSpPr>
        <p:spPr/>
        <p:txBody>
          <a:bodyPr/>
          <a:lstStyle/>
          <a:p>
            <a:endParaRPr lang="lv-LV" altLang="lv-LV" smtClean="0"/>
          </a:p>
        </p:txBody>
      </p:sp>
      <p:sp>
        <p:nvSpPr>
          <p:cNvPr id="1331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90EFDC-638E-4B4B-AC3F-C5A7D961A570}" type="slidenum">
              <a:rPr lang="en-US" altLang="en-US" smtClean="0"/>
              <a:pPr/>
              <a:t>8</a:t>
            </a:fld>
            <a:endParaRPr lang="en-US" altLang="en-US" smtClean="0"/>
          </a:p>
        </p:txBody>
      </p:sp>
      <p:sp>
        <p:nvSpPr>
          <p:cNvPr id="28" name="Straight Connector 4"/>
          <p:cNvSpPr/>
          <p:nvPr/>
        </p:nvSpPr>
        <p:spPr>
          <a:xfrm rot="10898944" flipH="1">
            <a:off x="5971771" y="3190488"/>
            <a:ext cx="82857" cy="1476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lv-LV" sz="500" kern="1200"/>
          </a:p>
        </p:txBody>
      </p:sp>
      <p:sp>
        <p:nvSpPr>
          <p:cNvPr id="8" name="TextBox 7"/>
          <p:cNvSpPr txBox="1"/>
          <p:nvPr/>
        </p:nvSpPr>
        <p:spPr>
          <a:xfrm>
            <a:off x="657226" y="1609725"/>
            <a:ext cx="7753350" cy="800219"/>
          </a:xfrm>
          <a:prstGeom prst="rect">
            <a:avLst/>
          </a:prstGeom>
          <a:noFill/>
        </p:spPr>
        <p:txBody>
          <a:bodyPr wrap="square" rtlCol="0">
            <a:spAutoFit/>
          </a:bodyPr>
          <a:lstStyle/>
          <a:p>
            <a:r>
              <a:rPr lang="lv-LV" altLang="lv-LV" sz="1800" dirty="0" smtClean="0">
                <a:latin typeface="Verdana" panose="020B0604030504040204" pitchFamily="34" charset="0"/>
                <a:ea typeface="Verdana" panose="020B0604030504040204" pitchFamily="34" charset="0"/>
                <a:cs typeface="Verdana" panose="020B0604030504040204" pitchFamily="34" charset="0"/>
              </a:rPr>
              <a:t>Piekļuve: RAIM &gt;&gt; Tematiskā analīze &gt;&gt; </a:t>
            </a:r>
          </a:p>
          <a:p>
            <a:r>
              <a:rPr lang="lv-LV" altLang="lv-LV" sz="1400" dirty="0" smtClean="0">
                <a:latin typeface="Verdana" panose="020B0604030504040204" pitchFamily="34" charset="0"/>
                <a:ea typeface="Verdana" panose="020B0604030504040204" pitchFamily="34" charset="0"/>
                <a:cs typeface="Verdana" panose="020B0604030504040204" pitchFamily="34" charset="0"/>
              </a:rPr>
              <a:t>&gt;&gt; Ieguldījumi – Reģionāla līmeņa ietekme</a:t>
            </a:r>
          </a:p>
          <a:p>
            <a:r>
              <a:rPr lang="lv-LV" altLang="lv-LV" sz="1400" dirty="0" smtClean="0">
                <a:latin typeface="Verdana" panose="020B0604030504040204" pitchFamily="34" charset="0"/>
                <a:ea typeface="Verdana" panose="020B0604030504040204" pitchFamily="34" charset="0"/>
                <a:cs typeface="Verdana" panose="020B0604030504040204" pitchFamily="34" charset="0"/>
              </a:rPr>
              <a:t>&gt;&gt; Ieguldījumi – Vietēja līmeņa ietekme</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3901" y="2839614"/>
            <a:ext cx="4610100" cy="4022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2940570"/>
            <a:ext cx="4381500" cy="39174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8230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1874521" y="381001"/>
            <a:ext cx="7269480" cy="666750"/>
          </a:xfrm>
        </p:spPr>
        <p:txBody>
          <a:bodyPr>
            <a:noAutofit/>
          </a:bodyPr>
          <a:lstStyle/>
          <a:p>
            <a:pPr marL="285750" indent="-285750"/>
            <a:r>
              <a:rPr lang="lv-LV" altLang="lv-LV" sz="1800" dirty="0"/>
              <a:t>Investīciju vides pievilcības novērtējums</a:t>
            </a:r>
            <a:endParaRPr lang="lv-LV" sz="1800" dirty="0"/>
          </a:p>
        </p:txBody>
      </p:sp>
      <p:sp>
        <p:nvSpPr>
          <p:cNvPr id="13316" name="Text Placeholder 3"/>
          <p:cNvSpPr>
            <a:spLocks noGrp="1"/>
          </p:cNvSpPr>
          <p:nvPr>
            <p:ph type="body" sz="quarter" idx="10"/>
          </p:nvPr>
        </p:nvSpPr>
        <p:spPr/>
        <p:txBody>
          <a:bodyPr/>
          <a:lstStyle/>
          <a:p>
            <a:endParaRPr lang="lv-LV" altLang="lv-LV" smtClean="0"/>
          </a:p>
        </p:txBody>
      </p:sp>
      <p:sp>
        <p:nvSpPr>
          <p:cNvPr id="13317" name="Text Placeholder 4"/>
          <p:cNvSpPr>
            <a:spLocks noGrp="1"/>
          </p:cNvSpPr>
          <p:nvPr>
            <p:ph type="body" sz="quarter" idx="12"/>
          </p:nvPr>
        </p:nvSpPr>
        <p:spPr/>
        <p:txBody>
          <a:bodyPr/>
          <a:lstStyle/>
          <a:p>
            <a:endParaRPr lang="lv-LV" altLang="lv-LV" smtClean="0"/>
          </a:p>
        </p:txBody>
      </p:sp>
      <p:sp>
        <p:nvSpPr>
          <p:cNvPr id="1331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90EFDC-638E-4B4B-AC3F-C5A7D961A570}" type="slidenum">
              <a:rPr lang="en-US" altLang="en-US" smtClean="0"/>
              <a:pPr/>
              <a:t>9</a:t>
            </a:fld>
            <a:endParaRPr lang="en-US" altLang="en-US" smtClean="0"/>
          </a:p>
        </p:txBody>
      </p:sp>
      <p:sp>
        <p:nvSpPr>
          <p:cNvPr id="28" name="Straight Connector 4"/>
          <p:cNvSpPr/>
          <p:nvPr/>
        </p:nvSpPr>
        <p:spPr>
          <a:xfrm rot="10898944" flipH="1">
            <a:off x="5971771" y="3190488"/>
            <a:ext cx="82857" cy="14761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lv-LV" sz="500" kern="1200"/>
          </a:p>
        </p:txBody>
      </p:sp>
      <p:sp>
        <p:nvSpPr>
          <p:cNvPr id="2" name="TextBox 1"/>
          <p:cNvSpPr txBox="1"/>
          <p:nvPr/>
        </p:nvSpPr>
        <p:spPr>
          <a:xfrm>
            <a:off x="657226" y="1609725"/>
            <a:ext cx="7753350" cy="4493538"/>
          </a:xfrm>
          <a:prstGeom prst="rect">
            <a:avLst/>
          </a:prstGeom>
          <a:noFill/>
        </p:spPr>
        <p:txBody>
          <a:bodyPr wrap="square" rtlCol="0">
            <a:spAutoFit/>
          </a:bodyPr>
          <a:lstStyle/>
          <a:p>
            <a:pPr marL="285750" indent="-285750">
              <a:buFont typeface="Arial" panose="020B0604020202020204" pitchFamily="34" charset="0"/>
              <a:buChar char="•"/>
            </a:pPr>
            <a:r>
              <a:rPr lang="lv-LV" altLang="lv-LV" sz="1600" dirty="0" smtClean="0">
                <a:latin typeface="Verdana" panose="020B0604030504040204" pitchFamily="34" charset="0"/>
                <a:ea typeface="Verdana" panose="020B0604030504040204" pitchFamily="34" charset="0"/>
                <a:cs typeface="Verdana" panose="020B0604030504040204" pitchFamily="34" charset="0"/>
              </a:rPr>
              <a:t>Investīciju videi būtiskie faktori:</a:t>
            </a: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paredzamo </a:t>
            </a:r>
            <a:r>
              <a:rPr lang="lv-LV" altLang="lv-LV" sz="1400" dirty="0">
                <a:latin typeface="Verdana" panose="020B0604030504040204" pitchFamily="34" charset="0"/>
                <a:ea typeface="Verdana" panose="020B0604030504040204" pitchFamily="34" charset="0"/>
                <a:cs typeface="Verdana" panose="020B0604030504040204" pitchFamily="34" charset="0"/>
              </a:rPr>
              <a:t>investīciju vietā esošā </a:t>
            </a:r>
            <a:r>
              <a:rPr lang="lv-LV" altLang="lv-LV" sz="1400" dirty="0" smtClean="0">
                <a:latin typeface="Verdana" panose="020B0604030504040204" pitchFamily="34" charset="0"/>
                <a:ea typeface="Verdana" panose="020B0604030504040204" pitchFamily="34" charset="0"/>
                <a:cs typeface="Verdana" panose="020B0604030504040204" pitchFamily="34" charset="0"/>
              </a:rPr>
              <a:t>infrastruktūra</a:t>
            </a:r>
            <a:endParaRPr lang="lv-LV" altLang="lv-LV" sz="1400" dirty="0">
              <a:latin typeface="Verdana" panose="020B0604030504040204" pitchFamily="34" charset="0"/>
              <a:ea typeface="Verdana" panose="020B0604030504040204" pitchFamily="34" charset="0"/>
              <a:cs typeface="Verdana" panose="020B0604030504040204" pitchFamily="34" charset="0"/>
            </a:endParaRP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tur </a:t>
            </a:r>
            <a:r>
              <a:rPr lang="lv-LV" altLang="lv-LV" sz="1400" dirty="0">
                <a:latin typeface="Verdana" panose="020B0604030504040204" pitchFamily="34" charset="0"/>
                <a:ea typeface="Verdana" panose="020B0604030504040204" pitchFamily="34" charset="0"/>
                <a:cs typeface="Verdana" panose="020B0604030504040204" pitchFamily="34" charset="0"/>
              </a:rPr>
              <a:t>pieejamais darbaspēks (jeb cilvēkkapitāls</a:t>
            </a:r>
            <a:r>
              <a:rPr lang="lv-LV" altLang="lv-LV" sz="1400" dirty="0" smtClean="0">
                <a:latin typeface="Verdana" panose="020B0604030504040204" pitchFamily="34" charset="0"/>
                <a:ea typeface="Verdana" panose="020B0604030504040204" pitchFamily="34" charset="0"/>
                <a:cs typeface="Verdana" panose="020B0604030504040204" pitchFamily="34" charset="0"/>
              </a:rPr>
              <a:t>)</a:t>
            </a:r>
            <a:endParaRPr lang="lv-LV" altLang="lv-LV" sz="1400" dirty="0">
              <a:latin typeface="Verdana" panose="020B0604030504040204" pitchFamily="34" charset="0"/>
              <a:ea typeface="Verdana" panose="020B0604030504040204" pitchFamily="34" charset="0"/>
              <a:cs typeface="Verdana" panose="020B0604030504040204" pitchFamily="34" charset="0"/>
            </a:endParaRP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pārvaldības </a:t>
            </a:r>
            <a:r>
              <a:rPr lang="lv-LV" altLang="lv-LV" sz="1400" dirty="0">
                <a:latin typeface="Verdana" panose="020B0604030504040204" pitchFamily="34" charset="0"/>
                <a:ea typeface="Verdana" panose="020B0604030504040204" pitchFamily="34" charset="0"/>
                <a:cs typeface="Verdana" panose="020B0604030504040204" pitchFamily="34" charset="0"/>
              </a:rPr>
              <a:t>efektivitāte </a:t>
            </a:r>
            <a:r>
              <a:rPr lang="lv-LV" altLang="lv-LV" sz="1400" dirty="0" smtClean="0">
                <a:latin typeface="Verdana" panose="020B0604030504040204" pitchFamily="34" charset="0"/>
                <a:ea typeface="Verdana" panose="020B0604030504040204" pitchFamily="34" charset="0"/>
                <a:cs typeface="Verdana" panose="020B0604030504040204" pitchFamily="34" charset="0"/>
              </a:rPr>
              <a:t>pašvaldībā</a:t>
            </a:r>
            <a:endParaRPr lang="lv-LV" altLang="lv-LV" sz="1400" dirty="0">
              <a:latin typeface="Verdana" panose="020B0604030504040204" pitchFamily="34" charset="0"/>
              <a:ea typeface="Verdana" panose="020B0604030504040204" pitchFamily="34" charset="0"/>
              <a:cs typeface="Verdana" panose="020B0604030504040204" pitchFamily="34" charset="0"/>
            </a:endParaRP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dzīves </a:t>
            </a:r>
            <a:r>
              <a:rPr lang="lv-LV" altLang="lv-LV" sz="1400" dirty="0">
                <a:latin typeface="Verdana" panose="020B0604030504040204" pitchFamily="34" charset="0"/>
                <a:ea typeface="Verdana" panose="020B0604030504040204" pitchFamily="34" charset="0"/>
                <a:cs typeface="Verdana" panose="020B0604030504040204" pitchFamily="34" charset="0"/>
              </a:rPr>
              <a:t>vides kvalitāte topošā uzņēmuma </a:t>
            </a:r>
            <a:r>
              <a:rPr lang="lv-LV" altLang="lv-LV" sz="1400" dirty="0" smtClean="0">
                <a:latin typeface="Verdana" panose="020B0604030504040204" pitchFamily="34" charset="0"/>
                <a:ea typeface="Verdana" panose="020B0604030504040204" pitchFamily="34" charset="0"/>
                <a:cs typeface="Verdana" panose="020B0604030504040204" pitchFamily="34" charset="0"/>
              </a:rPr>
              <a:t>darbiniekiem</a:t>
            </a:r>
            <a:endParaRPr lang="lv-LV" altLang="lv-LV" sz="1400" dirty="0">
              <a:latin typeface="Verdana" panose="020B0604030504040204" pitchFamily="34" charset="0"/>
              <a:ea typeface="Verdana" panose="020B0604030504040204" pitchFamily="34" charset="0"/>
              <a:cs typeface="Verdana" panose="020B0604030504040204" pitchFamily="34" charset="0"/>
            </a:endParaRP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teritorijas </a:t>
            </a:r>
            <a:r>
              <a:rPr lang="lv-LV" altLang="lv-LV" sz="1400" dirty="0">
                <a:latin typeface="Verdana" panose="020B0604030504040204" pitchFamily="34" charset="0"/>
                <a:ea typeface="Verdana" panose="020B0604030504040204" pitchFamily="34" charset="0"/>
                <a:cs typeface="Verdana" panose="020B0604030504040204" pitchFamily="34" charset="0"/>
              </a:rPr>
              <a:t>plānošana un zemes izmantošana pašvaldībā, kā arī</a:t>
            </a: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esošais </a:t>
            </a:r>
            <a:r>
              <a:rPr lang="lv-LV" altLang="lv-LV" sz="1400" dirty="0">
                <a:latin typeface="Verdana" panose="020B0604030504040204" pitchFamily="34" charset="0"/>
                <a:ea typeface="Verdana" panose="020B0604030504040204" pitchFamily="34" charset="0"/>
                <a:cs typeface="Verdana" panose="020B0604030504040204" pitchFamily="34" charset="0"/>
              </a:rPr>
              <a:t>ekonomiskās attīstības </a:t>
            </a:r>
            <a:r>
              <a:rPr lang="lv-LV" altLang="lv-LV" sz="1400" dirty="0" smtClean="0">
                <a:latin typeface="Verdana" panose="020B0604030504040204" pitchFamily="34" charset="0"/>
                <a:ea typeface="Verdana" panose="020B0604030504040204" pitchFamily="34" charset="0"/>
                <a:cs typeface="Verdana" panose="020B0604030504040204" pitchFamily="34" charset="0"/>
              </a:rPr>
              <a:t>līmenis</a:t>
            </a:r>
            <a:endParaRPr lang="lv-LV" altLang="lv-LV" sz="14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endParaRPr lang="lv-LV" altLang="lv-LV" sz="16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lv-LV" altLang="lv-LV" sz="1600" dirty="0" smtClean="0">
                <a:latin typeface="Verdana" panose="020B0604030504040204" pitchFamily="34" charset="0"/>
                <a:ea typeface="Verdana" panose="020B0604030504040204" pitchFamily="34" charset="0"/>
                <a:cs typeface="Verdana" panose="020B0604030504040204" pitchFamily="34" charset="0"/>
              </a:rPr>
              <a:t>Paveiktais:</a:t>
            </a:r>
          </a:p>
          <a:p>
            <a:pPr marL="754063" lvl="1" indent="-285750">
              <a:buFont typeface="Arial" panose="020B0604020202020204" pitchFamily="34" charset="0"/>
              <a:buChar char="•"/>
            </a:pPr>
            <a:r>
              <a:rPr lang="lv-LV" altLang="lv-LV" sz="1400" dirty="0">
                <a:latin typeface="Verdana" panose="020B0604030504040204" pitchFamily="34" charset="0"/>
                <a:ea typeface="Verdana" panose="020B0604030504040204" pitchFamily="34" charset="0"/>
                <a:cs typeface="Verdana" panose="020B0604030504040204" pitchFamily="34" charset="0"/>
              </a:rPr>
              <a:t>aprobēta SIA „Ernst &amp; </a:t>
            </a:r>
            <a:r>
              <a:rPr lang="lv-LV" altLang="lv-LV" sz="1400" dirty="0" err="1">
                <a:latin typeface="Verdana" panose="020B0604030504040204" pitchFamily="34" charset="0"/>
                <a:ea typeface="Verdana" panose="020B0604030504040204" pitchFamily="34" charset="0"/>
                <a:cs typeface="Verdana" panose="020B0604030504040204" pitchFamily="34" charset="0"/>
              </a:rPr>
              <a:t>Young</a:t>
            </a:r>
            <a:r>
              <a:rPr lang="lv-LV" altLang="lv-LV" sz="1400" dirty="0">
                <a:latin typeface="Verdana" panose="020B0604030504040204" pitchFamily="34" charset="0"/>
                <a:ea typeface="Verdana" panose="020B0604030504040204" pitchFamily="34" charset="0"/>
                <a:cs typeface="Verdana" panose="020B0604030504040204" pitchFamily="34" charset="0"/>
              </a:rPr>
              <a:t> </a:t>
            </a:r>
            <a:r>
              <a:rPr lang="lv-LV" altLang="lv-LV" sz="1400" dirty="0" err="1">
                <a:latin typeface="Verdana" panose="020B0604030504040204" pitchFamily="34" charset="0"/>
                <a:ea typeface="Verdana" panose="020B0604030504040204" pitchFamily="34" charset="0"/>
                <a:cs typeface="Verdana" panose="020B0604030504040204" pitchFamily="34" charset="0"/>
              </a:rPr>
              <a:t>Baltic</a:t>
            </a:r>
            <a:r>
              <a:rPr lang="lv-LV" altLang="lv-LV" sz="1400" dirty="0" smtClean="0">
                <a:latin typeface="Verdana" panose="020B0604030504040204" pitchFamily="34" charset="0"/>
                <a:ea typeface="Verdana" panose="020B0604030504040204" pitchFamily="34" charset="0"/>
                <a:cs typeface="Verdana" panose="020B0604030504040204" pitchFamily="34" charset="0"/>
              </a:rPr>
              <a:t>” izstrādātā novērtēšanas metode</a:t>
            </a: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veikti pilot-aprēķini 14 Latvijas pašvaldībām (dažāda lieluma, no dažādiem reģioniem)</a:t>
            </a: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novērstas metodikas nepilnības (precizētas rādītāju definīcijas </a:t>
            </a:r>
            <a:r>
              <a:rPr lang="lv-LV" altLang="lv-LV" sz="1400" dirty="0" err="1" smtClean="0">
                <a:latin typeface="Verdana" panose="020B0604030504040204" pitchFamily="34" charset="0"/>
                <a:ea typeface="Verdana" panose="020B0604030504040204" pitchFamily="34" charset="0"/>
                <a:cs typeface="Verdana" panose="020B0604030504040204" pitchFamily="34" charset="0"/>
              </a:rPr>
              <a:t>u.tml</a:t>
            </a:r>
            <a:r>
              <a:rPr lang="lv-LV" altLang="lv-LV" sz="1400" dirty="0" smtClean="0">
                <a:latin typeface="Verdana" panose="020B0604030504040204" pitchFamily="34" charset="0"/>
                <a:ea typeface="Verdana" panose="020B0604030504040204" pitchFamily="34" charset="0"/>
                <a:cs typeface="Verdana" panose="020B0604030504040204" pitchFamily="34" charset="0"/>
              </a:rPr>
              <a:t>)</a:t>
            </a: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metode izdiskutēta ar pašvaldību speciālistiem 10 reģionālajos </a:t>
            </a:r>
            <a:r>
              <a:rPr lang="lv-LV" altLang="lv-LV" sz="1400" dirty="0" smtClean="0">
                <a:latin typeface="Verdana" panose="020B0604030504040204" pitchFamily="34" charset="0"/>
                <a:ea typeface="Verdana" panose="020B0604030504040204" pitchFamily="34" charset="0"/>
                <a:cs typeface="Verdana" panose="020B0604030504040204" pitchFamily="34" charset="0"/>
              </a:rPr>
              <a:t>semināros</a:t>
            </a: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veikta </a:t>
            </a:r>
            <a:r>
              <a:rPr lang="lv-LV" altLang="lv-LV" sz="1400" dirty="0" smtClean="0">
                <a:latin typeface="Verdana" panose="020B0604030504040204" pitchFamily="34" charset="0"/>
                <a:ea typeface="Verdana" panose="020B0604030504040204" pitchFamily="34" charset="0"/>
                <a:cs typeface="Verdana" panose="020B0604030504040204" pitchFamily="34" charset="0"/>
              </a:rPr>
              <a:t>apmācība metodikas izmantošanai investīciju vides SVID analīzei</a:t>
            </a: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semināros veikta arī apmācība RAIM izmantošanā teritoriju attīstības novērtēšanai un attīstības plānošanas dokumentu sagatavošanai</a:t>
            </a: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veikti precizējumi un novērtējuma aprēķini visām 119 Latvijas pašvaldībām</a:t>
            </a:r>
          </a:p>
          <a:p>
            <a:pPr marL="754063" lvl="1" indent="-285750">
              <a:buFont typeface="Arial" panose="020B0604020202020204" pitchFamily="34" charset="0"/>
              <a:buChar char="•"/>
            </a:pPr>
            <a:r>
              <a:rPr lang="lv-LV" altLang="lv-LV" sz="1400" dirty="0" smtClean="0">
                <a:latin typeface="Verdana" panose="020B0604030504040204" pitchFamily="34" charset="0"/>
                <a:ea typeface="Verdana" panose="020B0604030504040204" pitchFamily="34" charset="0"/>
                <a:cs typeface="Verdana" panose="020B0604030504040204" pitchFamily="34" charset="0"/>
              </a:rPr>
              <a:t>pašlaik sagatavošanā kopīgs </a:t>
            </a:r>
            <a:r>
              <a:rPr lang="lv-LV" altLang="lv-LV" sz="1400" dirty="0" smtClean="0">
                <a:latin typeface="Verdana" panose="020B0604030504040204" pitchFamily="34" charset="0"/>
                <a:ea typeface="Verdana" panose="020B0604030504040204" pitchFamily="34" charset="0"/>
                <a:cs typeface="Verdana" panose="020B0604030504040204" pitchFamily="34" charset="0"/>
              </a:rPr>
              <a:t>salīdzināms aprēķins </a:t>
            </a:r>
            <a:r>
              <a:rPr lang="lv-LV" altLang="lv-LV" sz="1400" dirty="0" smtClean="0">
                <a:latin typeface="Verdana" panose="020B0604030504040204" pitchFamily="34" charset="0"/>
                <a:ea typeface="Verdana" panose="020B0604030504040204" pitchFamily="34" charset="0"/>
                <a:cs typeface="Verdana" panose="020B0604030504040204" pitchFamily="34" charset="0"/>
              </a:rPr>
              <a:t>9 Latvijas (lielajām) pilsētām,</a:t>
            </a:r>
            <a:r>
              <a:rPr lang="lv-LV" altLang="lv-LV" sz="1400" dirty="0">
                <a:latin typeface="Verdana" panose="020B0604030504040204" pitchFamily="34" charset="0"/>
                <a:ea typeface="Verdana" panose="020B0604030504040204" pitchFamily="34" charset="0"/>
                <a:cs typeface="Verdana" panose="020B0604030504040204" pitchFamily="34" charset="0"/>
              </a:rPr>
              <a:t> </a:t>
            </a:r>
            <a:r>
              <a:rPr lang="lv-LV" altLang="lv-LV" sz="1400" dirty="0" smtClean="0">
                <a:latin typeface="Verdana" panose="020B0604030504040204" pitchFamily="34" charset="0"/>
                <a:ea typeface="Verdana" panose="020B0604030504040204" pitchFamily="34" charset="0"/>
                <a:cs typeface="Verdana" panose="020B0604030504040204" pitchFamily="34" charset="0"/>
              </a:rPr>
              <a:t>10 Polijas un 5 Norvēģijas </a:t>
            </a:r>
            <a:r>
              <a:rPr lang="lv-LV" altLang="lv-LV" sz="1400" dirty="0" smtClean="0">
                <a:latin typeface="Verdana" panose="020B0604030504040204" pitchFamily="34" charset="0"/>
                <a:ea typeface="Verdana" panose="020B0604030504040204" pitchFamily="34" charset="0"/>
                <a:cs typeface="Verdana" panose="020B0604030504040204" pitchFamily="34" charset="0"/>
              </a:rPr>
              <a:t>pilsētām</a:t>
            </a:r>
            <a:endParaRPr lang="lv-LV" altLang="lv-LV" sz="14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73208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4492</TotalTime>
  <Words>657</Words>
  <Application>Microsoft Office PowerPoint</Application>
  <PresentationFormat>On-screen Show (4:3)</PresentationFormat>
  <Paragraphs>95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89_Prezentacija_templateLV</vt:lpstr>
      <vt:lpstr>PowerPoint Presentation</vt:lpstr>
      <vt:lpstr>Galvenās VRAA aktivitātes projektā:</vt:lpstr>
      <vt:lpstr>Datu nodošanas risinājums no Reģionālās attīstības indikatoru moduļa (RAIM)</vt:lpstr>
      <vt:lpstr>Datu nodošanas risinājums no RAIM (II)</vt:lpstr>
      <vt:lpstr>Datu nodošanas risinājums no RAIM (III)</vt:lpstr>
      <vt:lpstr>Teritorijās veikto ieguldījumu analīzes metode</vt:lpstr>
      <vt:lpstr>Teritorijās veikto ieguldījumu analīzes metode (II)</vt:lpstr>
      <vt:lpstr>Teritorijās veikto ieguldījumu analīzes risinājums</vt:lpstr>
      <vt:lpstr>Investīciju vides pievilcības novērtējums</vt:lpstr>
      <vt:lpstr>Investīciju vides pievilcības novērtējums: iekļautie rādītāji, faktoru un indikatoru svari kopējā novērtējumā</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VRAA</cp:lastModifiedBy>
  <cp:revision>127</cp:revision>
  <cp:lastPrinted>2016-03-18T06:32:28Z</cp:lastPrinted>
  <dcterms:created xsi:type="dcterms:W3CDTF">2014-11-20T14:46:47Z</dcterms:created>
  <dcterms:modified xsi:type="dcterms:W3CDTF">2016-09-07T12:34:45Z</dcterms:modified>
</cp:coreProperties>
</file>